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6"/>
  </p:notesMasterIdLst>
  <p:sldIdLst>
    <p:sldId id="264" r:id="rId3"/>
    <p:sldId id="279" r:id="rId4"/>
    <p:sldId id="280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0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62F42-B226-439E-9D0A-C1B0CF8E0480}" type="datetimeFigureOut">
              <a:rPr lang="es-ES" smtClean="0"/>
              <a:t>23/09/2022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89CD3-C901-4DC8-98BA-35E55B651CF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6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7983EDC-037C-4F94-B472-F7F38785B7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16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A3B592-451D-4E67-BABB-5FCA34D5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C68783-56DF-4FAA-8F93-6B4AD56AE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4641D9-FAB3-4457-92C4-E0E523444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550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5856F1-C003-4654-AA02-EDE23AEA0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1CB533-E44F-43AA-BAB3-5324B317E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66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9BD77-AD71-493E-B871-AD470499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44FD2C-C375-4A8A-8B03-A85B4FE0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156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131CB-222D-48DE-BC39-60092EB62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26C976-1CD7-485E-8A8D-72FCC226F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D4FB2A-C698-49C4-A98A-FFC9AFEAE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854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53DF47-D18C-4A8C-9BC7-D841607FA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BC5400-AD0C-4C31-BCFB-707F2DEFF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996D35-EF62-4B3A-B959-496A75EC71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E405BD5-2C10-4ABA-85B0-69043DA2F1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649223E-8D26-46A3-AE99-245556CAC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807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37E02-0B4D-4586-91B3-E08A7DA1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710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8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3B605-8832-402F-9AD0-0B57E8D79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66553B-CFF3-4211-8A6F-9DBF433D9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186850-71AC-40CE-A5DD-CFDD366CC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156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8581101-EE73-49E2-A291-71A545029C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245366" y="5768340"/>
            <a:ext cx="5433060" cy="93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60606" y="5789079"/>
            <a:ext cx="5031733" cy="8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260CDAC-D31F-460D-8A0D-3FDC1BBD5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7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4751" y="1228156"/>
            <a:ext cx="5489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latin typeface="Arial Black" panose="020B0A04020102020204" pitchFamily="34" charset="0"/>
                <a:ea typeface="+mj-ea"/>
                <a:cs typeface="+mj-cs"/>
              </a:rPr>
              <a:t>OFICINA DE </a:t>
            </a:r>
            <a:r>
              <a:rPr lang="es-ES" sz="2800" dirty="0" smtClean="0">
                <a:latin typeface="Arial Black" panose="020B0A04020102020204" pitchFamily="34" charset="0"/>
                <a:ea typeface="+mj-ea"/>
                <a:cs typeface="+mj-cs"/>
              </a:rPr>
              <a:t>PLANEACIÓN</a:t>
            </a:r>
            <a:endParaRPr lang="es-CO" sz="2800" dirty="0"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289701" y="3200360"/>
            <a:ext cx="5001627" cy="9205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dirty="0" smtClean="0">
                <a:latin typeface="Arial Black" panose="020B0A04020102020204" pitchFamily="34" charset="0"/>
              </a:rPr>
              <a:t>INFORME PLAN DE INVERSIONES AÑO 2022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858343" y="6362983"/>
            <a:ext cx="1838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 </a:t>
            </a:r>
            <a:r>
              <a:rPr lang="es-ES" dirty="0" smtClean="0">
                <a:latin typeface="Arial Black" panose="020B0A04020102020204" pitchFamily="34" charset="0"/>
              </a:rPr>
              <a:t>Agosto 2022</a:t>
            </a:r>
            <a:endParaRPr lang="es-CO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44;p97"/>
          <p:cNvSpPr txBox="1">
            <a:spLocks noChangeArrowheads="1"/>
          </p:cNvSpPr>
          <p:nvPr/>
        </p:nvSpPr>
        <p:spPr bwMode="auto">
          <a:xfrm>
            <a:off x="1708863" y="431871"/>
            <a:ext cx="899129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A9ABAA"/>
              </a:buClr>
              <a:buSzPts val="2700"/>
              <a:buFont typeface="Open Sans" panose="020B0606030504020204" pitchFamily="34" charset="0"/>
              <a:buNone/>
            </a:pPr>
            <a:r>
              <a:rPr lang="en-US" altLang="en-US" sz="27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EJECUCIÓN PLAN DE INVERSIONES CUENTAS POR PAGAR</a:t>
            </a:r>
            <a:endParaRPr lang="en-US" altLang="en-US" dirty="0">
              <a:solidFill>
                <a:schemeClr val="bg1">
                  <a:lumMod val="50000"/>
                </a:schemeClr>
              </a:solidFill>
              <a:cs typeface="Open Sans" panose="020B0606030504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503168"/>
              </p:ext>
            </p:extLst>
          </p:nvPr>
        </p:nvGraphicFramePr>
        <p:xfrm>
          <a:off x="386920" y="1146842"/>
          <a:ext cx="11418161" cy="4473670"/>
        </p:xfrm>
        <a:graphic>
          <a:graphicData uri="http://schemas.openxmlformats.org/drawingml/2006/table">
            <a:tbl>
              <a:tblPr/>
              <a:tblGrid>
                <a:gridCol w="5423627">
                  <a:extLst>
                    <a:ext uri="{9D8B030D-6E8A-4147-A177-3AD203B41FA5}">
                      <a16:colId xmlns:a16="http://schemas.microsoft.com/office/drawing/2014/main" val="1546628163"/>
                    </a:ext>
                  </a:extLst>
                </a:gridCol>
                <a:gridCol w="1998178">
                  <a:extLst>
                    <a:ext uri="{9D8B030D-6E8A-4147-A177-3AD203B41FA5}">
                      <a16:colId xmlns:a16="http://schemas.microsoft.com/office/drawing/2014/main" val="2665568103"/>
                    </a:ext>
                  </a:extLst>
                </a:gridCol>
                <a:gridCol w="1998178">
                  <a:extLst>
                    <a:ext uri="{9D8B030D-6E8A-4147-A177-3AD203B41FA5}">
                      <a16:colId xmlns:a16="http://schemas.microsoft.com/office/drawing/2014/main" val="670726880"/>
                    </a:ext>
                  </a:extLst>
                </a:gridCol>
                <a:gridCol w="1998178">
                  <a:extLst>
                    <a:ext uri="{9D8B030D-6E8A-4147-A177-3AD203B41FA5}">
                      <a16:colId xmlns:a16="http://schemas.microsoft.com/office/drawing/2014/main" val="485931458"/>
                    </a:ext>
                  </a:extLst>
                </a:gridCol>
              </a:tblGrid>
              <a:tr h="447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 </a:t>
                      </a:r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PROYECTO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 PRESUPUESTO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 COMPROMETIDO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 PAGOS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398846"/>
                  </a:ext>
                </a:extLst>
              </a:tr>
              <a:tr h="447367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MEJORAMIENTO DE PROCESOS DE MANUFACTURA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$ 22.651.556.709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$ 22.651.556.709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$ 12.054.055.366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494194"/>
                  </a:ext>
                </a:extLst>
              </a:tr>
              <a:tr h="447367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INFRAESTRUCTURA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$ 5.758.980.755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$ 5.758.980.755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$ 684.656.844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609661"/>
                  </a:ext>
                </a:extLst>
              </a:tr>
              <a:tr h="447367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INVESTIGACIÓN Y DESARROLLO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$ 1.540.587.823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$ 1.540.587.823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$ 1.198.861.485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47742"/>
                  </a:ext>
                </a:extLst>
              </a:tr>
              <a:tr h="447367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TECNOLOGÍA INFORMÁTICA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$ 14.999.999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$ 14.999.999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$ 14.999.999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38720"/>
                  </a:ext>
                </a:extLst>
              </a:tr>
              <a:tr h="447367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GESTIÓN AMBIENTAL Y SEGURIDAD INDUSTRIAL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$ 1.651.859.508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$ 1.651.859.508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$ 1.107.102.066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074305"/>
                  </a:ext>
                </a:extLst>
              </a:tr>
              <a:tr h="89473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EQUIPO DE MOVILIZACIÓN DE MATERIAS PRIMAS Y PRODUCTOS TERMINADOS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$ 515.367.513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$ 515.367.513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$ 515.367.513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851872"/>
                  </a:ext>
                </a:extLst>
              </a:tr>
              <a:tr h="447367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LABORATORIO Y METROLOGÍA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$ 543.286.957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$ 543.286.957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$ 323.504.065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93178"/>
                  </a:ext>
                </a:extLst>
              </a:tr>
              <a:tr h="447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$ 32.676.639.264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$ 32.676.639.264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$ 15.898.547.338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16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5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544;p97"/>
          <p:cNvSpPr txBox="1">
            <a:spLocks noChangeArrowheads="1"/>
          </p:cNvSpPr>
          <p:nvPr/>
        </p:nvSpPr>
        <p:spPr bwMode="auto">
          <a:xfrm>
            <a:off x="1708863" y="405745"/>
            <a:ext cx="8991295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A9ABAA"/>
              </a:buClr>
              <a:buSzPts val="2700"/>
              <a:buFont typeface="Open Sans" panose="020B0606030504020204" pitchFamily="34" charset="0"/>
              <a:buNone/>
            </a:pPr>
            <a:r>
              <a:rPr lang="en-US" altLang="en-US" sz="2700" dirty="0" smtClean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EJECUCIÓN PLAN DE INVERSIONES 2022</a:t>
            </a:r>
            <a:endParaRPr lang="en-US" altLang="en-US" dirty="0">
              <a:solidFill>
                <a:schemeClr val="bg1">
                  <a:lumMod val="50000"/>
                </a:schemeClr>
              </a:solidFill>
              <a:cs typeface="Open Sans" panose="020B0606030504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693567"/>
              </p:ext>
            </p:extLst>
          </p:nvPr>
        </p:nvGraphicFramePr>
        <p:xfrm>
          <a:off x="386920" y="1146842"/>
          <a:ext cx="11418161" cy="4473670"/>
        </p:xfrm>
        <a:graphic>
          <a:graphicData uri="http://schemas.openxmlformats.org/drawingml/2006/table">
            <a:tbl>
              <a:tblPr/>
              <a:tblGrid>
                <a:gridCol w="5423627">
                  <a:extLst>
                    <a:ext uri="{9D8B030D-6E8A-4147-A177-3AD203B41FA5}">
                      <a16:colId xmlns:a16="http://schemas.microsoft.com/office/drawing/2014/main" val="1546628163"/>
                    </a:ext>
                  </a:extLst>
                </a:gridCol>
                <a:gridCol w="1998178">
                  <a:extLst>
                    <a:ext uri="{9D8B030D-6E8A-4147-A177-3AD203B41FA5}">
                      <a16:colId xmlns:a16="http://schemas.microsoft.com/office/drawing/2014/main" val="2665568103"/>
                    </a:ext>
                  </a:extLst>
                </a:gridCol>
                <a:gridCol w="1998178">
                  <a:extLst>
                    <a:ext uri="{9D8B030D-6E8A-4147-A177-3AD203B41FA5}">
                      <a16:colId xmlns:a16="http://schemas.microsoft.com/office/drawing/2014/main" val="670726880"/>
                    </a:ext>
                  </a:extLst>
                </a:gridCol>
                <a:gridCol w="1998178">
                  <a:extLst>
                    <a:ext uri="{9D8B030D-6E8A-4147-A177-3AD203B41FA5}">
                      <a16:colId xmlns:a16="http://schemas.microsoft.com/office/drawing/2014/main" val="485931458"/>
                    </a:ext>
                  </a:extLst>
                </a:gridCol>
              </a:tblGrid>
              <a:tr h="447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 </a:t>
                      </a:r>
                      <a:r>
                        <a:rPr lang="es-CO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PROYECTO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 PRESUPUESTO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 COMPROMETIDO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 PAGOS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398846"/>
                  </a:ext>
                </a:extLst>
              </a:tr>
              <a:tr h="447367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MEJORAMIENTO DE PROCESOS DE MANUFACTURA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$ 61.390.351.799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$ 23.635.540.214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$ 429.988.650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494194"/>
                  </a:ext>
                </a:extLst>
              </a:tr>
              <a:tr h="447367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INFRAESTRUCTURA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$ 30.368.555.450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$ 1.824.693.102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$ 642.107.835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609661"/>
                  </a:ext>
                </a:extLst>
              </a:tr>
              <a:tr h="447367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INVESTIGACIÓN Y DESARROLLO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$ 3.588.000.000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$ 550.315.429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$ 140.439.152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547742"/>
                  </a:ext>
                </a:extLst>
              </a:tr>
              <a:tr h="447367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TECNOLOGÍA INFORMÁTICA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$ 2.000.000.000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$ 0</a:t>
                      </a:r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 panose="020B0606030504020204"/>
                          <a:ea typeface="+mn-ea"/>
                          <a:cs typeface="+mn-cs"/>
                        </a:rPr>
                        <a:t>$ 0 </a:t>
                      </a:r>
                      <a:endParaRPr kumimoji="0" lang="es-CO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38720"/>
                  </a:ext>
                </a:extLst>
              </a:tr>
              <a:tr h="447367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GESTIÓN AMBIENTAL Y SEGURIDAD INDUSTRIAL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$ 6.060.660.061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$ 683.860.715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 panose="020B0606030504020204"/>
                          <a:ea typeface="+mn-ea"/>
                          <a:cs typeface="+mn-cs"/>
                        </a:rPr>
                        <a:t>$ 0 </a:t>
                      </a:r>
                      <a:endParaRPr kumimoji="0" lang="es-CO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074305"/>
                  </a:ext>
                </a:extLst>
              </a:tr>
              <a:tr h="894734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EQUIPO DE MOVILIZACIÓN DE MATERIAS PRIMAS Y PRODUCTOS TERMINADOS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$ 3.020.000.000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$ 808.156.879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 panose="020B0606030504020204"/>
                          <a:ea typeface="+mn-ea"/>
                          <a:cs typeface="+mn-cs"/>
                        </a:rPr>
                        <a:t>$ 0 </a:t>
                      </a:r>
                      <a:endParaRPr kumimoji="0" lang="es-CO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851872"/>
                  </a:ext>
                </a:extLst>
              </a:tr>
              <a:tr h="447367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LABORATORIO Y METROLOGÍA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$ 4.958.700.000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$ 458.606.801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O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Open Sans" panose="020B0606030504020204"/>
                          <a:ea typeface="+mn-ea"/>
                          <a:cs typeface="+mn-cs"/>
                        </a:rPr>
                        <a:t>$ 0 </a:t>
                      </a:r>
                      <a:endParaRPr kumimoji="0" lang="es-CO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Open Sans" panose="020B060603050402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93178"/>
                  </a:ext>
                </a:extLst>
              </a:tr>
              <a:tr h="447367">
                <a:tc>
                  <a:txBody>
                    <a:bodyPr/>
                    <a:lstStyle/>
                    <a:p>
                      <a:pPr algn="ctr" fontAlgn="b"/>
                      <a:r>
                        <a:rPr lang="es-CO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$ 111.386.267.310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$ 27.961.173.140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s-CO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Open Sans" panose="020B0606030504020204"/>
                          <a:ea typeface="+mn-ea"/>
                          <a:cs typeface="+mn-cs"/>
                        </a:rPr>
                        <a:t>$ 1.212.535.637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16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19B68D62-4EA8-4682-AB5E-F2758D38594B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61A8979-B2DD-439C-B13A-4067FD04E7A3}" vid="{DB09B226-686D-41D6-9355-6452507B665F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PRESENTACIÓN INDUMIL</Template>
  <TotalTime>1731</TotalTime>
  <Words>190</Words>
  <Application>Microsoft Office PowerPoint</Application>
  <PresentationFormat>Panorámica</PresentationFormat>
  <Paragraphs>77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Open Sans</vt:lpstr>
      <vt:lpstr>Tema de Office</vt:lpstr>
      <vt:lpstr>Diseño personalizado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Tamayo</dc:creator>
  <cp:lastModifiedBy>Alejandra María Mosquera Morales</cp:lastModifiedBy>
  <cp:revision>91</cp:revision>
  <dcterms:created xsi:type="dcterms:W3CDTF">2021-07-07T17:06:09Z</dcterms:created>
  <dcterms:modified xsi:type="dcterms:W3CDTF">2022-09-23T15:56:52Z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SynDocOpportunityDesc">
    <vt:lpwstr>
    </vt:lpwstr>
  </property>
  <property fmtid="{D5CDD505-2E9C-101B-9397-08002B2CF9AE}" pid="3" name="eSynDocOpportunityID">
    <vt:lpwstr>
    </vt:lpwstr>
  </property>
  <property fmtid="{D5CDD505-2E9C-101B-9397-08002B2CF9AE}" pid="4" name="eSynDocAttachmentID">
    <vt:lpwstr>{c1d07cf3-9353-456d-b03c-d7f9c8bd4354}</vt:lpwstr>
  </property>
  <property fmtid="{D5CDD505-2E9C-101B-9397-08002B2CF9AE}" pid="5" name="eSynDocContactDesc">
    <vt:lpwstr>
    </vt:lpwstr>
  </property>
  <property fmtid="{D5CDD505-2E9C-101B-9397-08002B2CF9AE}" pid="6" name="eSynDocAccountDesc">
    <vt:lpwstr>Indumil - Oficinas Centrales</vt:lpwstr>
  </property>
  <property fmtid="{D5CDD505-2E9C-101B-9397-08002B2CF9AE}" pid="7" name="eSynDocProjectDesc">
    <vt:lpwstr>
    </vt:lpwstr>
  </property>
  <property fmtid="{D5CDD505-2E9C-101B-9397-08002B2CF9AE}" pid="8" name="eSynDocTransactionDesc">
    <vt:lpwstr>
    </vt:lpwstr>
  </property>
  <property fmtid="{D5CDD505-2E9C-101B-9397-08002B2CF9AE}" pid="9" name="eSynDocSerialDesc">
    <vt:lpwstr>
    </vt:lpwstr>
  </property>
  <property fmtid="{D5CDD505-2E9C-101B-9397-08002B2CF9AE}" pid="10" name="eSynDocItemDesc">
    <vt:lpwstr>
    </vt:lpwstr>
  </property>
  <property fmtid="{D5CDD505-2E9C-101B-9397-08002B2CF9AE}" pid="11" name="eSynDocResourceDesc">
    <vt:lpwstr>
    </vt:lpwstr>
  </property>
  <property fmtid="{D5CDD505-2E9C-101B-9397-08002B2CF9AE}" pid="12" name="eSynTransactionEntryKey">
    <vt:lpwstr>
    </vt:lpwstr>
  </property>
  <property fmtid="{D5CDD505-2E9C-101B-9397-08002B2CF9AE}" pid="13" name="eSynDocVersionStartDate">
    <vt:lpwstr>
    </vt:lpwstr>
  </property>
  <property fmtid="{D5CDD505-2E9C-101B-9397-08002B2CF9AE}" pid="14" name="eSynDocVersion">
    <vt:lpwstr>
    </vt:lpwstr>
  </property>
  <property fmtid="{D5CDD505-2E9C-101B-9397-08002B2CF9AE}" pid="15" name="eSynDocAttachFileName">
    <vt:lpwstr>Proyectos Pagina WEB 22Sep22.pptx</vt:lpwstr>
  </property>
  <property fmtid="{D5CDD505-2E9C-101B-9397-08002B2CF9AE}" pid="16" name="eSynDocSummary">
    <vt:lpwstr>
    </vt:lpwstr>
  </property>
  <property fmtid="{D5CDD505-2E9C-101B-9397-08002B2CF9AE}" pid="17" name="eSynDocPublish">
    <vt:lpwstr>0</vt:lpwstr>
  </property>
  <property fmtid="{D5CDD505-2E9C-101B-9397-08002B2CF9AE}" pid="18" name="eSynDocTypeID">
    <vt:lpwstr>424</vt:lpwstr>
  </property>
  <property fmtid="{D5CDD505-2E9C-101B-9397-08002B2CF9AE}" pid="19" name="eSynDocSerialNumber">
    <vt:lpwstr>
    </vt:lpwstr>
  </property>
  <property fmtid="{D5CDD505-2E9C-101B-9397-08002B2CF9AE}" pid="20" name="eSynDocSubject">
    <vt:lpwstr>Re: IM-OC-OFP-ENVIÓ PLAN DE INVERSIONES PARA  PUBLICAR EN LA PÁGINA WEB</vt:lpwstr>
  </property>
  <property fmtid="{D5CDD505-2E9C-101B-9397-08002B2CF9AE}" pid="21" name="eSynDocItem">
    <vt:lpwstr>
    </vt:lpwstr>
  </property>
  <property fmtid="{D5CDD505-2E9C-101B-9397-08002B2CF9AE}" pid="22" name="eSynDocAcctContact">
    <vt:lpwstr>
    </vt:lpwstr>
  </property>
  <property fmtid="{D5CDD505-2E9C-101B-9397-08002B2CF9AE}" pid="23" name="eSynDocContactID">
    <vt:lpwstr>
    </vt:lpwstr>
  </property>
  <property fmtid="{D5CDD505-2E9C-101B-9397-08002B2CF9AE}" pid="24" name="eSynDocAccount">
    <vt:lpwstr>899999044</vt:lpwstr>
  </property>
  <property fmtid="{D5CDD505-2E9C-101B-9397-08002B2CF9AE}" pid="25" name="eSynDocResource">
    <vt:lpwstr>
    </vt:lpwstr>
  </property>
  <property fmtid="{D5CDD505-2E9C-101B-9397-08002B2CF9AE}" pid="26" name="eSynDocProjectNr">
    <vt:lpwstr>
    </vt:lpwstr>
  </property>
  <property fmtid="{D5CDD505-2E9C-101B-9397-08002B2CF9AE}" pid="27" name="eSynDocSecurity">
    <vt:lpwstr>10</vt:lpwstr>
  </property>
  <property fmtid="{D5CDD505-2E9C-101B-9397-08002B2CF9AE}" pid="28" name="eSynDocAssortment">
    <vt:lpwstr>
    </vt:lpwstr>
  </property>
  <property fmtid="{D5CDD505-2E9C-101B-9397-08002B2CF9AE}" pid="29" name="eSynDocLanguageCode">
    <vt:lpwstr>EN</vt:lpwstr>
  </property>
  <property fmtid="{D5CDD505-2E9C-101B-9397-08002B2CF9AE}" pid="30" name="eSynDocDivisionDesc">
    <vt:lpwstr>Indumil - Oficinas Centrales</vt:lpwstr>
  </property>
  <property fmtid="{D5CDD505-2E9C-101B-9397-08002B2CF9AE}" pid="31" name="eSynDocDivision">
    <vt:lpwstr>100</vt:lpwstr>
  </property>
  <property fmtid="{D5CDD505-2E9C-101B-9397-08002B2CF9AE}" pid="32" name="eSynDocParentDocument">
    <vt:lpwstr>{26775072-5d1e-4305-8cb8-366c37400e22}</vt:lpwstr>
  </property>
  <property fmtid="{D5CDD505-2E9C-101B-9397-08002B2CF9AE}" pid="33" name="eSynDocSubCategory">
    <vt:lpwstr>
    </vt:lpwstr>
  </property>
  <property fmtid="{D5CDD505-2E9C-101B-9397-08002B2CF9AE}" pid="34" name="eSynDocCategoryID">
    <vt:lpwstr>
    </vt:lpwstr>
  </property>
  <property fmtid="{D5CDD505-2E9C-101B-9397-08002B2CF9AE}" pid="35" name="eSynDocGroupDesc">
    <vt:lpwstr>Recursos Humanos</vt:lpwstr>
  </property>
  <property fmtid="{D5CDD505-2E9C-101B-9397-08002B2CF9AE}" pid="36" name="eSynDocGroupID">
    <vt:lpwstr>11</vt:lpwstr>
  </property>
  <property fmtid="{D5CDD505-2E9C-101B-9397-08002B2CF9AE}" pid="37" name="eSynDocHID">
    <vt:lpwstr>2638482</vt:lpwstr>
  </property>
  <property fmtid="{D5CDD505-2E9C-101B-9397-08002B2CF9AE}" pid="38" name="eSynCleanUp09/23/2022 10:54:17">
    <vt:i4>1</vt:i4>
  </property>
</Properties>
</file>