
<file path=[Content_Types].xml><?xml version="1.0" encoding="utf-8"?>
<Types xmlns="http://schemas.openxmlformats.org/package/2006/content-types">
  <Override PartName="/ppt/slideMasters/slideMaster2.xml" ContentType="application/vnd.openxmlformats-officedocument.presentationml.slideMaster+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7"/>
  </p:notesMasterIdLst>
  <p:sldIdLst>
    <p:sldId id="264" r:id="rId3"/>
    <p:sldId id="266" r:id="rId4"/>
    <p:sldId id="267" r:id="rId5"/>
    <p:sldId id="268"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80" d="100"/>
          <a:sy n="80" d="100"/>
        </p:scale>
        <p:origin x="-114" y="-708"/>
      </p:cViewPr>
      <p:guideLst>
        <p:guide orient="horz" pos="2160"/>
        <p:guide pos="3840"/>
      </p:guideLst>
    </p:cSldViewPr>
  </p:slideViewPr>
  <p:notesTextViewPr>
    <p:cViewPr>
      <p:scale>
        <a:sx n="1" d="1"/>
        <a:sy n="1" d="1"/>
      </p:scale>
      <p:origin x="0" y="0"/>
    </p:cViewPr>
  </p:notesTextViewPr>
  <p:notesViewPr>
    <p:cSldViewPr snapToGrid="0">
      <p:cViewPr varScale="1">
        <p:scale>
          <a:sx n="79" d="100"/>
          <a:sy n="79" d="100"/>
        </p:scale>
        <p:origin x="2022" y="1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62F42-B226-439E-9D0A-C1B0CF8E0480}" type="datetimeFigureOut">
              <a:rPr lang="es-ES" smtClean="0"/>
              <a:pPr/>
              <a:t>02/09/2021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B89CD3-C901-4DC8-98BA-35E55B651CFC}" type="slidenum">
              <a:rPr lang="es-ES" smtClean="0"/>
              <a:pPr/>
              <a:t>‹Nº›</a:t>
            </a:fld>
            <a:endParaRPr lang="es-ES"/>
          </a:p>
        </p:txBody>
      </p:sp>
    </p:spTree>
    <p:extLst>
      <p:ext uri="{BB962C8B-B14F-4D97-AF65-F5344CB8AC3E}">
        <p14:creationId xmlns:p14="http://schemas.microsoft.com/office/powerpoint/2010/main" xmlns="" val="1144694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10" name="Imagen 9">
            <a:extLst>
              <a:ext uri="{FF2B5EF4-FFF2-40B4-BE49-F238E27FC236}">
                <a16:creationId xmlns="" xmlns:a16="http://schemas.microsoft.com/office/drawing/2014/main" id="{47983EDC-037C-4F94-B472-F7F38785B7B6}"/>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3"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11193161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CA3B592-451D-4E67-BABB-5FCA34D5859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 xmlns:a16="http://schemas.microsoft.com/office/drawing/2014/main" id="{CCC68783-56DF-4FAA-8F93-6B4AD56AEB7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 xmlns:a16="http://schemas.microsoft.com/office/drawing/2014/main" id="{4C4641D9-FAB3-4457-92C4-E0E5234440D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42550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34" name="Rectángulo 33"/>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3" name="Imagen 32"/>
          <p:cNvPicPr>
            <a:picLocks noChangeAspect="1"/>
          </p:cNvPicPr>
          <p:nvPr userDrawn="1"/>
        </p:nvPicPr>
        <p:blipFill>
          <a:blip r:embed="rId2"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5264841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55856F1-C003-4654-AA02-EDE23AEA011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 xmlns:a16="http://schemas.microsoft.com/office/drawing/2014/main" id="{121CB533-E44F-43AA-BAB3-5324B317E80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Tree>
    <p:extLst>
      <p:ext uri="{BB962C8B-B14F-4D97-AF65-F5344CB8AC3E}">
        <p14:creationId xmlns:p14="http://schemas.microsoft.com/office/powerpoint/2010/main" xmlns="" val="2416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FE9BD77-AD71-493E-B871-AD470499A376}"/>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EC44FD2C-C375-4A8A-8B03-A85B4FE093F0}"/>
              </a:ext>
            </a:extLst>
          </p:cNvPr>
          <p:cNvSpPr>
            <a:spLocks noGrp="1"/>
          </p:cNvSpPr>
          <p:nvPr>
            <p:ph idx="1"/>
          </p:nvPr>
        </p:nvSpPr>
        <p:spPr>
          <a:xfrm>
            <a:off x="838200" y="1825625"/>
            <a:ext cx="10515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65156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13131CB-222D-48DE-BC39-60092EB62A0B}"/>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BF26C976-1CD7-485E-8A8D-72FCC226F808}"/>
              </a:ext>
            </a:extLst>
          </p:cNvPr>
          <p:cNvSpPr>
            <a:spLocks noGrp="1"/>
          </p:cNvSpPr>
          <p:nvPr>
            <p:ph sz="half" idx="1"/>
          </p:nvPr>
        </p:nvSpPr>
        <p:spPr>
          <a:xfrm>
            <a:off x="838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 xmlns:a16="http://schemas.microsoft.com/office/drawing/2014/main" id="{6DD4FB2A-C698-49C4-A98A-FFC9AFEAE98A}"/>
              </a:ext>
            </a:extLst>
          </p:cNvPr>
          <p:cNvSpPr>
            <a:spLocks noGrp="1"/>
          </p:cNvSpPr>
          <p:nvPr>
            <p:ph sz="half" idx="2"/>
          </p:nvPr>
        </p:nvSpPr>
        <p:spPr>
          <a:xfrm>
            <a:off x="6172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2968544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153DF47-D18C-4A8C-9BC7-D841607FAD4A}"/>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5ABC5400-AD0C-4C31-BCFB-707F2DEFFFC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EA996D35-EF62-4B3A-B959-496A75EC7156}"/>
              </a:ext>
            </a:extLst>
          </p:cNvPr>
          <p:cNvSpPr>
            <a:spLocks noGrp="1"/>
          </p:cNvSpPr>
          <p:nvPr>
            <p:ph sz="half" idx="2"/>
          </p:nvPr>
        </p:nvSpPr>
        <p:spPr>
          <a:xfrm>
            <a:off x="839788" y="2505075"/>
            <a:ext cx="5157787"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 xmlns:a16="http://schemas.microsoft.com/office/drawing/2014/main" id="{CE405BD5-2C10-4ABA-85B0-69043DA2F1B2}"/>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E649223E-8D26-46A3-AE99-245556CAC2CF}"/>
              </a:ext>
            </a:extLst>
          </p:cNvPr>
          <p:cNvSpPr>
            <a:spLocks noGrp="1"/>
          </p:cNvSpPr>
          <p:nvPr>
            <p:ph sz="quarter" idx="4"/>
          </p:nvPr>
        </p:nvSpPr>
        <p:spPr>
          <a:xfrm>
            <a:off x="6172200" y="2505075"/>
            <a:ext cx="5183188"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194807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BD37E02-0B4D-4586-91B3-E08A7DA1A4F2}"/>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Tree>
    <p:extLst>
      <p:ext uri="{BB962C8B-B14F-4D97-AF65-F5344CB8AC3E}">
        <p14:creationId xmlns:p14="http://schemas.microsoft.com/office/powerpoint/2010/main" xmlns="" val="287710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838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463B605-8832-402F-9AD0-0B57E8D7937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9966553B-CFF3-4211-8A6F-9DBF433D934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 xmlns:a16="http://schemas.microsoft.com/office/drawing/2014/main" id="{9B186850-71AC-40CE-A5DD-CFDD366CCBE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815637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jpe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8581101-EE73-49E2-A291-71A545029C34}"/>
              </a:ext>
            </a:extLst>
          </p:cNvPr>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5"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3451197100"/>
      </p:ext>
    </p:extLst>
  </p:cSld>
  <p:clrMap bg1="lt1" tx1="dk1" bg2="lt2" tx2="dk2" accent1="accent1" accent2="accent2" accent3="accent3" accent4="accent4" accent5="accent5" accent6="accent6" hlink="hlink" folHlink="folHlink"/>
  <p:sldLayoutIdLst>
    <p:sldLayoutId id="2147483650" r:id="rId1"/>
    <p:sldLayoutId id="2147483649"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260CDAC-D31F-460D-8A0D-3FDC1BBD5E3E}"/>
              </a:ext>
            </a:extLst>
          </p:cNvPr>
          <p:cNvPicPr>
            <a:picLocks noChangeAspect="1"/>
          </p:cNvPicPr>
          <p:nvPr userDrawn="1"/>
        </p:nvPicPr>
        <p:blipFill>
          <a:blip r:embed="rId1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xmlns="" val="10695720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6862" y="1022265"/>
            <a:ext cx="5489266" cy="461665"/>
          </a:xfrm>
          <a:prstGeom prst="rect">
            <a:avLst/>
          </a:prstGeom>
        </p:spPr>
        <p:txBody>
          <a:bodyPr wrap="square">
            <a:spAutoFit/>
          </a:bodyPr>
          <a:lstStyle/>
          <a:p>
            <a:pPr algn="ctr"/>
            <a:r>
              <a:rPr lang="es-ES" sz="2400" dirty="0" smtClean="0">
                <a:latin typeface="Arial Black" panose="020B0A04020102020204" pitchFamily="34" charset="0"/>
                <a:ea typeface="+mj-ea"/>
                <a:cs typeface="+mj-cs"/>
              </a:rPr>
              <a:t>OFICINA JURIDICA</a:t>
            </a:r>
            <a:endParaRPr lang="es-CO" sz="2400" dirty="0">
              <a:latin typeface="Arial Black" panose="020B0A04020102020204" pitchFamily="34" charset="0"/>
              <a:ea typeface="+mj-ea"/>
              <a:cs typeface="+mj-cs"/>
            </a:endParaRPr>
          </a:p>
        </p:txBody>
      </p:sp>
      <p:sp>
        <p:nvSpPr>
          <p:cNvPr id="3" name="2 CuadroTexto"/>
          <p:cNvSpPr txBox="1"/>
          <p:nvPr/>
        </p:nvSpPr>
        <p:spPr>
          <a:xfrm>
            <a:off x="1140031" y="3075709"/>
            <a:ext cx="4251366" cy="2123658"/>
          </a:xfrm>
          <a:prstGeom prst="rect">
            <a:avLst/>
          </a:prstGeom>
          <a:noFill/>
        </p:spPr>
        <p:txBody>
          <a:bodyPr wrap="square" rtlCol="0">
            <a:spAutoFit/>
          </a:bodyPr>
          <a:lstStyle/>
          <a:p>
            <a:pPr algn="ctr"/>
            <a:r>
              <a:rPr lang="es-CO" sz="4400" b="1" dirty="0" smtClean="0"/>
              <a:t>BOLETIN TUTELAS </a:t>
            </a:r>
            <a:r>
              <a:rPr lang="es-CO" sz="4400" b="1" dirty="0" smtClean="0"/>
              <a:t>JUNIO </a:t>
            </a:r>
            <a:r>
              <a:rPr lang="es-CO" sz="4400" b="1" dirty="0" smtClean="0"/>
              <a:t>2021</a:t>
            </a:r>
            <a:endParaRPr lang="es-ES" sz="4400" b="1" dirty="0"/>
          </a:p>
        </p:txBody>
      </p:sp>
    </p:spTree>
    <p:extLst>
      <p:ext uri="{BB962C8B-B14F-4D97-AF65-F5344CB8AC3E}">
        <p14:creationId xmlns:p14="http://schemas.microsoft.com/office/powerpoint/2010/main" xmlns="" val="2479033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a:t>
            </a:r>
            <a:r>
              <a:rPr lang="es-ES" sz="2400" dirty="0" smtClean="0">
                <a:latin typeface="Arial Black" panose="020B0A04020102020204" pitchFamily="34" charset="0"/>
              </a:rPr>
              <a:t>JUNIO </a:t>
            </a:r>
            <a:r>
              <a:rPr lang="es-ES" sz="2400" dirty="0" smtClean="0">
                <a:latin typeface="Arial Black" panose="020B0A04020102020204" pitchFamily="34" charset="0"/>
              </a:rPr>
              <a:t>2021</a:t>
            </a:r>
            <a:endParaRPr lang="es-CO" sz="2400" dirty="0">
              <a:latin typeface="Arial Black" panose="020B0A04020102020204" pitchFamily="34" charset="0"/>
            </a:endParaRPr>
          </a:p>
        </p:txBody>
      </p:sp>
      <p:sp>
        <p:nvSpPr>
          <p:cNvPr id="3" name="2 CuadroTexto"/>
          <p:cNvSpPr txBox="1"/>
          <p:nvPr/>
        </p:nvSpPr>
        <p:spPr>
          <a:xfrm>
            <a:off x="795647" y="1460671"/>
            <a:ext cx="10189028" cy="304698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s-CO" sz="1600" dirty="0" smtClean="0">
                <a:latin typeface="Arial" pitchFamily="34" charset="0"/>
                <a:cs typeface="Arial" pitchFamily="34" charset="0"/>
              </a:rPr>
              <a:t>La Sentencia de la Corte Constitucional </a:t>
            </a:r>
            <a:r>
              <a:rPr lang="es-CO" sz="1600" dirty="0" smtClean="0">
                <a:latin typeface="Arial" pitchFamily="34" charset="0"/>
                <a:cs typeface="Arial" pitchFamily="34" charset="0"/>
              </a:rPr>
              <a:t>T-1075 </a:t>
            </a:r>
            <a:r>
              <a:rPr lang="es-CO" sz="1600" dirty="0" smtClean="0">
                <a:latin typeface="Arial" pitchFamily="34" charset="0"/>
                <a:cs typeface="Arial" pitchFamily="34" charset="0"/>
              </a:rPr>
              <a:t>del </a:t>
            </a:r>
            <a:r>
              <a:rPr lang="es-CO" sz="1600" dirty="0" smtClean="0">
                <a:latin typeface="Arial" pitchFamily="34" charset="0"/>
                <a:cs typeface="Arial" pitchFamily="34" charset="0"/>
              </a:rPr>
              <a:t>13 </a:t>
            </a:r>
            <a:r>
              <a:rPr lang="es-CO" sz="1600" dirty="0" smtClean="0">
                <a:latin typeface="Arial" pitchFamily="34" charset="0"/>
                <a:cs typeface="Arial" pitchFamily="34" charset="0"/>
              </a:rPr>
              <a:t>de </a:t>
            </a:r>
            <a:r>
              <a:rPr lang="es-CO" sz="1600" dirty="0" smtClean="0">
                <a:latin typeface="Arial" pitchFamily="34" charset="0"/>
                <a:cs typeface="Arial" pitchFamily="34" charset="0"/>
              </a:rPr>
              <a:t>Noviembre de 2013, </a:t>
            </a:r>
            <a:r>
              <a:rPr lang="es-CO" sz="1600" dirty="0" smtClean="0">
                <a:latin typeface="Arial" pitchFamily="34" charset="0"/>
                <a:cs typeface="Arial" pitchFamily="34" charset="0"/>
              </a:rPr>
              <a:t>indica:</a:t>
            </a:r>
          </a:p>
          <a:p>
            <a:pPr algn="just"/>
            <a:endParaRPr lang="es-CO" sz="1600" dirty="0" smtClean="0">
              <a:latin typeface="Arial" pitchFamily="34" charset="0"/>
              <a:cs typeface="Arial" pitchFamily="34" charset="0"/>
            </a:endParaRPr>
          </a:p>
          <a:p>
            <a:pPr algn="just"/>
            <a:r>
              <a:rPr lang="es-CO" sz="1600" dirty="0" smtClean="0">
                <a:latin typeface="Arial" pitchFamily="34" charset="0"/>
                <a:cs typeface="Arial" pitchFamily="34" charset="0"/>
              </a:rPr>
              <a:t>“(…) La </a:t>
            </a:r>
            <a:r>
              <a:rPr lang="es-CO" sz="1600" dirty="0" smtClean="0">
                <a:latin typeface="Arial" pitchFamily="34" charset="0"/>
                <a:cs typeface="Arial" pitchFamily="34" charset="0"/>
              </a:rPr>
              <a:t>administración, se ve eximida de la carga de dar una respuesta de fondo si la </a:t>
            </a:r>
            <a:r>
              <a:rPr lang="es-CO" sz="1600" dirty="0" err="1" smtClean="0">
                <a:latin typeface="Arial" pitchFamily="34" charset="0"/>
                <a:cs typeface="Arial" pitchFamily="34" charset="0"/>
              </a:rPr>
              <a:t>impredictibilidad</a:t>
            </a:r>
            <a:r>
              <a:rPr lang="es-CO" sz="1600" dirty="0" smtClean="0">
                <a:latin typeface="Arial" pitchFamily="34" charset="0"/>
                <a:cs typeface="Arial" pitchFamily="34" charset="0"/>
              </a:rPr>
              <a:t> del sentido correcto de la respuesta hace altamente complejo dar contestación  precisa de dicha petición. Por ejemplo en el caso de las consultas sobre la futura política legislativa del Gobierno, o la ulterior política de Gobierno en términos generales. Esto se debe determinar en cada caso por parte del funcionario y estará sujeto al control del juez de tutela, o el juez de lo contencioso administrativo, el cual podrá evaluar si, en efecto, la naturaleza de tal consulta hacía muy compleja una respuesta de fondo. La Sala de revisión denegará la tutela al derecho de petición toda vez que (i) si bien ejerció legítimamente su derecho fundamental, (</a:t>
            </a:r>
            <a:r>
              <a:rPr lang="es-CO" sz="1600" dirty="0" err="1" smtClean="0">
                <a:latin typeface="Arial" pitchFamily="34" charset="0"/>
                <a:cs typeface="Arial" pitchFamily="34" charset="0"/>
              </a:rPr>
              <a:t>ii</a:t>
            </a:r>
            <a:r>
              <a:rPr lang="es-CO" sz="1600" dirty="0" smtClean="0">
                <a:latin typeface="Arial" pitchFamily="34" charset="0"/>
                <a:cs typeface="Arial" pitchFamily="34" charset="0"/>
              </a:rPr>
              <a:t>) la naturaleza de lo consultado hace que la no respuesta de fondo del Ministro a varias de sus consultas se encuentre legitimada y no constituya violación de los derechos fundamentales del </a:t>
            </a:r>
            <a:r>
              <a:rPr lang="es-CO" sz="1600" dirty="0" smtClean="0">
                <a:latin typeface="Arial" pitchFamily="34" charset="0"/>
                <a:cs typeface="Arial" pitchFamily="34" charset="0"/>
              </a:rPr>
              <a:t>accionante (…)”. </a:t>
            </a:r>
            <a:endParaRPr lang="es-ES" dirty="0">
              <a:latin typeface="Arial" pitchFamily="34" charset="0"/>
              <a:cs typeface="Arial" pitchFamily="34" charset="0"/>
            </a:endParaRPr>
          </a:p>
        </p:txBody>
      </p:sp>
    </p:spTree>
    <p:extLst>
      <p:ext uri="{BB962C8B-B14F-4D97-AF65-F5344CB8AC3E}">
        <p14:creationId xmlns:p14="http://schemas.microsoft.com/office/powerpoint/2010/main" xmlns="" val="22447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961901" y="1282536"/>
          <a:ext cx="9262753" cy="3740726"/>
        </p:xfrm>
        <a:graphic>
          <a:graphicData uri="http://schemas.openxmlformats.org/drawingml/2006/table">
            <a:tbl>
              <a:tblPr firstRow="1" bandRow="1">
                <a:tableStyleId>{00A15C55-8517-42AA-B614-E9B94910E393}</a:tableStyleId>
              </a:tblPr>
              <a:tblGrid>
                <a:gridCol w="1538142"/>
                <a:gridCol w="1492898"/>
                <a:gridCol w="1730403"/>
                <a:gridCol w="1673854"/>
                <a:gridCol w="1413728"/>
                <a:gridCol w="1413728"/>
              </a:tblGrid>
              <a:tr h="1016448">
                <a:tc>
                  <a:txBody>
                    <a:bodyPr/>
                    <a:lstStyle/>
                    <a:p>
                      <a:pPr algn="ctr"/>
                      <a:r>
                        <a:rPr lang="es-CO" sz="1400" dirty="0" smtClean="0">
                          <a:solidFill>
                            <a:schemeClr val="tx1"/>
                          </a:solidFill>
                          <a:latin typeface="Arial" pitchFamily="34" charset="0"/>
                          <a:cs typeface="Arial" pitchFamily="34" charset="0"/>
                        </a:rPr>
                        <a:t>INSTANCIA JUDICIAL</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ACCIONANTE</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ACCIONADO</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PRETENSIÓN</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FECHA NOTIFICACIÓN DE TUTELA</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FALLO PRIMERA INSTANCIA</a:t>
                      </a:r>
                      <a:endParaRPr lang="es-ES" sz="1400" b="1" dirty="0">
                        <a:solidFill>
                          <a:schemeClr val="tx1"/>
                        </a:solidFill>
                        <a:latin typeface="Arial" pitchFamily="34" charset="0"/>
                        <a:cs typeface="Arial" pitchFamily="34" charset="0"/>
                      </a:endParaRPr>
                    </a:p>
                  </a:txBody>
                  <a:tcPr anchor="ctr"/>
                </a:tc>
              </a:tr>
              <a:tr h="2724278">
                <a:tc>
                  <a:txBody>
                    <a:bodyPr/>
                    <a:lstStyle/>
                    <a:p>
                      <a:pPr algn="ctr"/>
                      <a:r>
                        <a:rPr lang="es-CO" sz="1400" dirty="0" smtClean="0">
                          <a:solidFill>
                            <a:schemeClr val="tx1"/>
                          </a:solidFill>
                          <a:latin typeface="Arial" pitchFamily="34" charset="0"/>
                          <a:cs typeface="Arial" pitchFamily="34" charset="0"/>
                        </a:rPr>
                        <a:t>Tribunal</a:t>
                      </a:r>
                      <a:r>
                        <a:rPr lang="es-CO" sz="1400" baseline="0" dirty="0" smtClean="0">
                          <a:solidFill>
                            <a:schemeClr val="tx1"/>
                          </a:solidFill>
                          <a:latin typeface="Arial" pitchFamily="34" charset="0"/>
                          <a:cs typeface="Arial" pitchFamily="34" charset="0"/>
                        </a:rPr>
                        <a:t> Superior Sala Penal Pereira</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MONDIVIER HERNANDEZ USMA</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a:t>
                      </a:r>
                      <a:r>
                        <a:rPr lang="es-CO" sz="1400" dirty="0" smtClean="0">
                          <a:solidFill>
                            <a:schemeClr val="tx1"/>
                          </a:solidFill>
                          <a:latin typeface="Arial" pitchFamily="34" charset="0"/>
                          <a:cs typeface="Arial" pitchFamily="34" charset="0"/>
                        </a:rPr>
                        <a:t>JUZGADO EJECUCION DE PENAS</a:t>
                      </a:r>
                      <a:r>
                        <a:rPr lang="es-CO" sz="1400" baseline="0" dirty="0" smtClean="0">
                          <a:solidFill>
                            <a:schemeClr val="tx1"/>
                          </a:solidFill>
                          <a:latin typeface="Arial" pitchFamily="34" charset="0"/>
                          <a:cs typeface="Arial" pitchFamily="34" charset="0"/>
                        </a:rPr>
                        <a:t> PEREIRA</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kern="1200" dirty="0" smtClean="0">
                          <a:solidFill>
                            <a:schemeClr val="tx1"/>
                          </a:solidFill>
                          <a:latin typeface="Arial" pitchFamily="34" charset="0"/>
                          <a:cs typeface="Arial" pitchFamily="34" charset="0"/>
                        </a:rPr>
                        <a:t>Solicitan se</a:t>
                      </a:r>
                      <a:r>
                        <a:rPr lang="es-CO" sz="1400" kern="1200" baseline="0" dirty="0" smtClean="0">
                          <a:solidFill>
                            <a:schemeClr val="tx1"/>
                          </a:solidFill>
                          <a:latin typeface="Arial" pitchFamily="34" charset="0"/>
                          <a:cs typeface="Arial" pitchFamily="34" charset="0"/>
                        </a:rPr>
                        <a:t> de </a:t>
                      </a:r>
                      <a:r>
                        <a:rPr lang="es-CO" sz="1400" kern="1200" dirty="0" smtClean="0">
                          <a:solidFill>
                            <a:schemeClr val="tx1"/>
                          </a:solidFill>
                          <a:latin typeface="Arial" pitchFamily="34" charset="0"/>
                          <a:cs typeface="Arial" pitchFamily="34" charset="0"/>
                        </a:rPr>
                        <a:t>respuesta derecho de petición sobre </a:t>
                      </a:r>
                      <a:r>
                        <a:rPr lang="es-CO" sz="1400" kern="1200" dirty="0" smtClean="0">
                          <a:solidFill>
                            <a:schemeClr val="tx1"/>
                          </a:solidFill>
                          <a:latin typeface="Arial" pitchFamily="34" charset="0"/>
                          <a:cs typeface="Arial" pitchFamily="34" charset="0"/>
                        </a:rPr>
                        <a:t>antecedentes que no le permiten</a:t>
                      </a:r>
                      <a:r>
                        <a:rPr lang="es-CO" sz="1400" kern="1200" baseline="0" dirty="0" smtClean="0">
                          <a:solidFill>
                            <a:schemeClr val="tx1"/>
                          </a:solidFill>
                          <a:latin typeface="Arial" pitchFamily="34" charset="0"/>
                          <a:cs typeface="Arial" pitchFamily="34" charset="0"/>
                        </a:rPr>
                        <a:t> acceder a compra de arma de fuego</a:t>
                      </a:r>
                      <a:endParaRPr lang="es-ES" sz="1400" kern="12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21-Jun-2021</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28-Jun-2021 (favorable)</a:t>
                      </a:r>
                      <a:endParaRPr lang="es-ES" sz="1400" dirty="0">
                        <a:solidFill>
                          <a:schemeClr val="tx1"/>
                        </a:solidFill>
                        <a:latin typeface="Arial" pitchFamily="34" charset="0"/>
                        <a:cs typeface="Arial" pitchFamily="34" charset="0"/>
                      </a:endParaRPr>
                    </a:p>
                  </a:txBody>
                  <a:tcPr anchor="ctr"/>
                </a:tc>
              </a:tr>
            </a:tbl>
          </a:graphicData>
        </a:graphic>
      </p:graphicFrame>
      <p:sp>
        <p:nvSpPr>
          <p:cNvPr id="3"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a:t>
            </a:r>
            <a:r>
              <a:rPr lang="es-ES" sz="2400" dirty="0" smtClean="0">
                <a:latin typeface="Arial Black" panose="020B0A04020102020204" pitchFamily="34" charset="0"/>
              </a:rPr>
              <a:t>JUNIO </a:t>
            </a:r>
            <a:r>
              <a:rPr lang="es-ES" sz="2400" dirty="0" smtClean="0">
                <a:latin typeface="Arial Black" panose="020B0A04020102020204" pitchFamily="34" charset="0"/>
              </a:rPr>
              <a:t>2021</a:t>
            </a:r>
            <a:endParaRPr lang="es-CO" sz="2400" dirty="0">
              <a:latin typeface="Arial Black" panose="020B0A04020102020204" pitchFamily="34" charset="0"/>
            </a:endParaRPr>
          </a:p>
        </p:txBody>
      </p:sp>
    </p:spTree>
    <p:extLst>
      <p:ext uri="{BB962C8B-B14F-4D97-AF65-F5344CB8AC3E}">
        <p14:creationId xmlns:p14="http://schemas.microsoft.com/office/powerpoint/2010/main" xmlns="" val="125765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2422566" y="1062318"/>
            <a:ext cx="7255823" cy="4924596"/>
          </a:xfrm>
          <a:prstGeom prst="rect">
            <a:avLst/>
          </a:prstGeom>
          <a:solidFill>
            <a:schemeClr val="bg1"/>
          </a:solidFill>
          <a:ln>
            <a:noFill/>
          </a:ln>
          <a:effectLst/>
          <a:scene3d>
            <a:camera prst="orthographicFront">
              <a:rot lat="0" lon="0" rev="0"/>
            </a:camera>
            <a:lightRig rig="contrasting" dir="t">
              <a:rot lat="0" lon="0" rev="7800000"/>
            </a:lightRig>
          </a:scene3d>
          <a:sp3d>
            <a:bevelT w="139700" h="139700"/>
          </a:sp3d>
        </p:spPr>
        <p:txBody>
          <a:bodyPr anchor="ct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CO" sz="60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GRACIAS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3" name="Picture 3" descr="C:\Users\jrodri03\Desktop\JHAYDY RODPA\IMAGENES PARA DIAPOSITIVAS\descarga (2).jpg"/>
          <p:cNvPicPr>
            <a:picLocks noChangeAspect="1" noChangeArrowheads="1"/>
          </p:cNvPicPr>
          <p:nvPr/>
        </p:nvPicPr>
        <p:blipFill>
          <a:blip r:embed="rId2" cstate="print"/>
          <a:srcRect/>
          <a:stretch>
            <a:fillRect/>
          </a:stretch>
        </p:blipFill>
        <p:spPr bwMode="auto">
          <a:xfrm>
            <a:off x="4823508" y="3166086"/>
            <a:ext cx="2935705" cy="2310063"/>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19B68D62-4EA8-4682-AB5E-F2758D38594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DB09B226-686D-41D6-9355-6452507B665F}"/>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PRESENTACIÓN INDUMIL</Template>
  <TotalTime>165</TotalTime>
  <Words>115</Words>
  <Application>Microsoft Office PowerPoint</Application>
  <PresentationFormat>Personalizado</PresentationFormat>
  <Paragraphs>20</Paragraphs>
  <Slides>4</Slides>
  <Notes>0</Notes>
  <HiddenSlides>0</HiddenSlides>
  <MMClips>0</MMClips>
  <ScaleCrop>false</ScaleCrop>
  <HeadingPairs>
    <vt:vector size="4" baseType="variant">
      <vt:variant>
        <vt:lpstr>Tema</vt:lpstr>
      </vt:variant>
      <vt:variant>
        <vt:i4>2</vt:i4>
      </vt:variant>
      <vt:variant>
        <vt:lpstr>Títulos de diapositiva</vt:lpstr>
      </vt:variant>
      <vt:variant>
        <vt:i4>4</vt:i4>
      </vt:variant>
    </vt:vector>
  </HeadingPairs>
  <TitlesOfParts>
    <vt:vector size="6" baseType="lpstr">
      <vt:lpstr>Tema de Office</vt:lpstr>
      <vt:lpstr>Diseño personalizado</vt:lpstr>
      <vt:lpstr>Diapositiva 1</vt:lpstr>
      <vt:lpstr>Diapositiva 2</vt:lpstr>
      <vt:lpstr>Diapositiva 3</vt:lpstr>
      <vt:lpstr>Diapositiva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Tamayo</dc:creator>
  <cp:lastModifiedBy>Martha Isabel Gomez Pinto</cp:lastModifiedBy>
  <cp:revision>24</cp:revision>
  <dcterms:created xsi:type="dcterms:W3CDTF">2021-07-07T17:06:09Z</dcterms:created>
  <dcterms:modified xsi:type="dcterms:W3CDTF">2021-09-02T14:29:38Z</dcterms:modified>
</cp:coreProperties>
</file>