
<file path=[Content_Types].xml><?xml version="1.0" encoding="utf-8"?>
<Types xmlns="http://schemas.openxmlformats.org/package/2006/content-types">
  <Override PartName="/ppt/slideMasters/slideMaster2.xml" ContentType="application/vnd.openxmlformats-officedocument.presentationml.slideMaster+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7"/>
  </p:notesMasterIdLst>
  <p:sldIdLst>
    <p:sldId id="264" r:id="rId3"/>
    <p:sldId id="266" r:id="rId4"/>
    <p:sldId id="267" r:id="rId5"/>
    <p:sldId id="268"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80" d="100"/>
          <a:sy n="80" d="100"/>
        </p:scale>
        <p:origin x="-114" y="-708"/>
      </p:cViewPr>
      <p:guideLst>
        <p:guide orient="horz" pos="2160"/>
        <p:guide pos="3840"/>
      </p:guideLst>
    </p:cSldViewPr>
  </p:slideViewPr>
  <p:notesTextViewPr>
    <p:cViewPr>
      <p:scale>
        <a:sx n="1" d="1"/>
        <a:sy n="1" d="1"/>
      </p:scale>
      <p:origin x="0" y="0"/>
    </p:cViewPr>
  </p:notesTextViewPr>
  <p:notesViewPr>
    <p:cSldViewPr snapToGrid="0">
      <p:cViewPr varScale="1">
        <p:scale>
          <a:sx n="79" d="100"/>
          <a:sy n="79" d="100"/>
        </p:scale>
        <p:origin x="2022" y="10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62F42-B226-439E-9D0A-C1B0CF8E0480}" type="datetimeFigureOut">
              <a:rPr lang="es-ES" smtClean="0"/>
              <a:pPr/>
              <a:t>02/09/2021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B89CD3-C901-4DC8-98BA-35E55B651CFC}" type="slidenum">
              <a:rPr lang="es-ES" smtClean="0"/>
              <a:pPr/>
              <a:t>‹Nº›</a:t>
            </a:fld>
            <a:endParaRPr lang="es-ES"/>
          </a:p>
        </p:txBody>
      </p:sp>
    </p:spTree>
    <p:extLst>
      <p:ext uri="{BB962C8B-B14F-4D97-AF65-F5344CB8AC3E}">
        <p14:creationId xmlns:p14="http://schemas.microsoft.com/office/powerpoint/2010/main" xmlns="" val="1144694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10" name="Imagen 9">
            <a:extLst>
              <a:ext uri="{FF2B5EF4-FFF2-40B4-BE49-F238E27FC236}">
                <a16:creationId xmlns="" xmlns:a16="http://schemas.microsoft.com/office/drawing/2014/main" id="{47983EDC-037C-4F94-B472-F7F38785B7B6}"/>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Rectángulo 2"/>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3"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11193161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CA3B592-451D-4E67-BABB-5FCA34D5859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 xmlns:a16="http://schemas.microsoft.com/office/drawing/2014/main" id="{CCC68783-56DF-4FAA-8F93-6B4AD56AEB7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 xmlns:a16="http://schemas.microsoft.com/office/drawing/2014/main" id="{4C4641D9-FAB3-4457-92C4-E0E5234440D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xmlns="" val="425505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34" name="Rectángulo 33"/>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3" name="Imagen 32"/>
          <p:cNvPicPr>
            <a:picLocks noChangeAspect="1"/>
          </p:cNvPicPr>
          <p:nvPr userDrawn="1"/>
        </p:nvPicPr>
        <p:blipFill>
          <a:blip r:embed="rId2"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5264841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55856F1-C003-4654-AA02-EDE23AEA011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 xmlns:a16="http://schemas.microsoft.com/office/drawing/2014/main" id="{121CB533-E44F-43AA-BAB3-5324B317E80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Tree>
    <p:extLst>
      <p:ext uri="{BB962C8B-B14F-4D97-AF65-F5344CB8AC3E}">
        <p14:creationId xmlns:p14="http://schemas.microsoft.com/office/powerpoint/2010/main" xmlns="" val="2416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FE9BD77-AD71-493E-B871-AD470499A376}"/>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EC44FD2C-C375-4A8A-8B03-A85B4FE093F0}"/>
              </a:ext>
            </a:extLst>
          </p:cNvPr>
          <p:cNvSpPr>
            <a:spLocks noGrp="1"/>
          </p:cNvSpPr>
          <p:nvPr>
            <p:ph idx="1"/>
          </p:nvPr>
        </p:nvSpPr>
        <p:spPr>
          <a:xfrm>
            <a:off x="838200" y="1825625"/>
            <a:ext cx="10515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65156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13131CB-222D-48DE-BC39-60092EB62A0B}"/>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BF26C976-1CD7-485E-8A8D-72FCC226F808}"/>
              </a:ext>
            </a:extLst>
          </p:cNvPr>
          <p:cNvSpPr>
            <a:spLocks noGrp="1"/>
          </p:cNvSpPr>
          <p:nvPr>
            <p:ph sz="half" idx="1"/>
          </p:nvPr>
        </p:nvSpPr>
        <p:spPr>
          <a:xfrm>
            <a:off x="838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 xmlns:a16="http://schemas.microsoft.com/office/drawing/2014/main" id="{6DD4FB2A-C698-49C4-A98A-FFC9AFEAE98A}"/>
              </a:ext>
            </a:extLst>
          </p:cNvPr>
          <p:cNvSpPr>
            <a:spLocks noGrp="1"/>
          </p:cNvSpPr>
          <p:nvPr>
            <p:ph sz="half" idx="2"/>
          </p:nvPr>
        </p:nvSpPr>
        <p:spPr>
          <a:xfrm>
            <a:off x="6172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2968544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153DF47-D18C-4A8C-9BC7-D841607FAD4A}"/>
              </a:ext>
            </a:extLst>
          </p:cNvPr>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CO"/>
          </a:p>
        </p:txBody>
      </p:sp>
      <p:sp>
        <p:nvSpPr>
          <p:cNvPr id="3" name="Marcador de texto 2">
            <a:extLst>
              <a:ext uri="{FF2B5EF4-FFF2-40B4-BE49-F238E27FC236}">
                <a16:creationId xmlns="" xmlns:a16="http://schemas.microsoft.com/office/drawing/2014/main" id="{5ABC5400-AD0C-4C31-BCFB-707F2DEFFFC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EA996D35-EF62-4B3A-B959-496A75EC7156}"/>
              </a:ext>
            </a:extLst>
          </p:cNvPr>
          <p:cNvSpPr>
            <a:spLocks noGrp="1"/>
          </p:cNvSpPr>
          <p:nvPr>
            <p:ph sz="half" idx="2"/>
          </p:nvPr>
        </p:nvSpPr>
        <p:spPr>
          <a:xfrm>
            <a:off x="839788" y="2505075"/>
            <a:ext cx="5157787"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 xmlns:a16="http://schemas.microsoft.com/office/drawing/2014/main" id="{CE405BD5-2C10-4ABA-85B0-69043DA2F1B2}"/>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E649223E-8D26-46A3-AE99-245556CAC2CF}"/>
              </a:ext>
            </a:extLst>
          </p:cNvPr>
          <p:cNvSpPr>
            <a:spLocks noGrp="1"/>
          </p:cNvSpPr>
          <p:nvPr>
            <p:ph sz="quarter" idx="4"/>
          </p:nvPr>
        </p:nvSpPr>
        <p:spPr>
          <a:xfrm>
            <a:off x="6172200" y="2505075"/>
            <a:ext cx="5183188"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xmlns="" val="194807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BD37E02-0B4D-4586-91B3-E08A7DA1A4F2}"/>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Tree>
    <p:extLst>
      <p:ext uri="{BB962C8B-B14F-4D97-AF65-F5344CB8AC3E}">
        <p14:creationId xmlns:p14="http://schemas.microsoft.com/office/powerpoint/2010/main" xmlns="" val="287710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6838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463B605-8832-402F-9AD0-0B57E8D7937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 xmlns:a16="http://schemas.microsoft.com/office/drawing/2014/main" id="{9966553B-CFF3-4211-8A6F-9DBF433D934B}"/>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 xmlns:a16="http://schemas.microsoft.com/office/drawing/2014/main" id="{9B186850-71AC-40CE-A5DD-CFDD366CCBE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Tree>
    <p:extLst>
      <p:ext uri="{BB962C8B-B14F-4D97-AF65-F5344CB8AC3E}">
        <p14:creationId xmlns:p14="http://schemas.microsoft.com/office/powerpoint/2010/main" xmlns="" val="815637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3.jpe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8581101-EE73-49E2-A291-71A545029C34}"/>
              </a:ext>
            </a:extLst>
          </p:cNvPr>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Rectángulo 2"/>
          <p:cNvSpPr/>
          <p:nvPr userDrawn="1"/>
        </p:nvSpPr>
        <p:spPr>
          <a:xfrm>
            <a:off x="2245366" y="5768340"/>
            <a:ext cx="5433060" cy="937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Imagen 3"/>
          <p:cNvPicPr>
            <a:picLocks noChangeAspect="1"/>
          </p:cNvPicPr>
          <p:nvPr userDrawn="1"/>
        </p:nvPicPr>
        <p:blipFill>
          <a:blip r:embed="rId5" cstate="print"/>
          <a:stretch>
            <a:fillRect/>
          </a:stretch>
        </p:blipFill>
        <p:spPr>
          <a:xfrm>
            <a:off x="2260606" y="5789079"/>
            <a:ext cx="5031733" cy="890923"/>
          </a:xfrm>
          <a:prstGeom prst="rect">
            <a:avLst/>
          </a:prstGeom>
        </p:spPr>
      </p:pic>
    </p:spTree>
    <p:extLst>
      <p:ext uri="{BB962C8B-B14F-4D97-AF65-F5344CB8AC3E}">
        <p14:creationId xmlns:p14="http://schemas.microsoft.com/office/powerpoint/2010/main" xmlns="" val="3451197100"/>
      </p:ext>
    </p:extLst>
  </p:cSld>
  <p:clrMap bg1="lt1" tx1="dk1" bg2="lt2" tx2="dk2" accent1="accent1" accent2="accent2" accent3="accent3" accent4="accent4" accent5="accent5" accent6="accent6" hlink="hlink" folHlink="folHlink"/>
  <p:sldLayoutIdLst>
    <p:sldLayoutId id="2147483650" r:id="rId1"/>
    <p:sldLayoutId id="2147483649"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260CDAC-D31F-460D-8A0D-3FDC1BBD5E3E}"/>
              </a:ext>
            </a:extLst>
          </p:cNvPr>
          <p:cNvPicPr>
            <a:picLocks noChangeAspect="1"/>
          </p:cNvPicPr>
          <p:nvPr userDrawn="1"/>
        </p:nvPicPr>
        <p:blipFill>
          <a:blip r:embed="rId1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xmlns="" val="10695720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0" r:id="rId8"/>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6862" y="1022265"/>
            <a:ext cx="5489266" cy="461665"/>
          </a:xfrm>
          <a:prstGeom prst="rect">
            <a:avLst/>
          </a:prstGeom>
        </p:spPr>
        <p:txBody>
          <a:bodyPr wrap="square">
            <a:spAutoFit/>
          </a:bodyPr>
          <a:lstStyle/>
          <a:p>
            <a:pPr algn="ctr"/>
            <a:r>
              <a:rPr lang="es-ES" sz="2400" dirty="0" smtClean="0">
                <a:latin typeface="Arial Black" panose="020B0A04020102020204" pitchFamily="34" charset="0"/>
                <a:ea typeface="+mj-ea"/>
                <a:cs typeface="+mj-cs"/>
              </a:rPr>
              <a:t>OFICINA JURIDICA</a:t>
            </a:r>
            <a:endParaRPr lang="es-CO" sz="2400" dirty="0">
              <a:latin typeface="Arial Black" panose="020B0A04020102020204" pitchFamily="34" charset="0"/>
              <a:ea typeface="+mj-ea"/>
              <a:cs typeface="+mj-cs"/>
            </a:endParaRPr>
          </a:p>
        </p:txBody>
      </p:sp>
      <p:sp>
        <p:nvSpPr>
          <p:cNvPr id="3" name="2 CuadroTexto"/>
          <p:cNvSpPr txBox="1"/>
          <p:nvPr/>
        </p:nvSpPr>
        <p:spPr>
          <a:xfrm>
            <a:off x="1140031" y="3075709"/>
            <a:ext cx="4251366" cy="2123658"/>
          </a:xfrm>
          <a:prstGeom prst="rect">
            <a:avLst/>
          </a:prstGeom>
          <a:noFill/>
        </p:spPr>
        <p:txBody>
          <a:bodyPr wrap="square" rtlCol="0">
            <a:spAutoFit/>
          </a:bodyPr>
          <a:lstStyle/>
          <a:p>
            <a:pPr algn="ctr"/>
            <a:r>
              <a:rPr lang="es-CO" sz="4400" b="1" dirty="0" smtClean="0"/>
              <a:t>BOLETIN TUTELAS JULIO 2021</a:t>
            </a:r>
            <a:endParaRPr lang="es-ES" sz="4400" b="1" dirty="0"/>
          </a:p>
        </p:txBody>
      </p:sp>
    </p:spTree>
    <p:extLst>
      <p:ext uri="{BB962C8B-B14F-4D97-AF65-F5344CB8AC3E}">
        <p14:creationId xmlns:p14="http://schemas.microsoft.com/office/powerpoint/2010/main" xmlns="" val="2479033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JULIO 2021</a:t>
            </a:r>
            <a:endParaRPr lang="es-CO" sz="2400" dirty="0">
              <a:latin typeface="Arial Black" panose="020B0A04020102020204" pitchFamily="34" charset="0"/>
            </a:endParaRPr>
          </a:p>
        </p:txBody>
      </p:sp>
      <p:sp>
        <p:nvSpPr>
          <p:cNvPr id="3" name="2 CuadroTexto"/>
          <p:cNvSpPr txBox="1"/>
          <p:nvPr/>
        </p:nvSpPr>
        <p:spPr>
          <a:xfrm>
            <a:off x="795647" y="997528"/>
            <a:ext cx="10189028" cy="446276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s-CO" sz="1600" dirty="0" smtClean="0">
                <a:latin typeface="Arial" pitchFamily="34" charset="0"/>
                <a:cs typeface="Arial" pitchFamily="34" charset="0"/>
              </a:rPr>
              <a:t>La Sentencia de la Corte Constitucional </a:t>
            </a:r>
            <a:r>
              <a:rPr lang="es-CO" sz="1600" dirty="0" smtClean="0">
                <a:latin typeface="Arial" pitchFamily="34" charset="0"/>
                <a:cs typeface="Arial" pitchFamily="34" charset="0"/>
              </a:rPr>
              <a:t>T-020 </a:t>
            </a:r>
            <a:r>
              <a:rPr lang="es-CO" sz="1600" dirty="0" smtClean="0">
                <a:latin typeface="Arial" pitchFamily="34" charset="0"/>
                <a:cs typeface="Arial" pitchFamily="34" charset="0"/>
              </a:rPr>
              <a:t>del </a:t>
            </a:r>
            <a:r>
              <a:rPr lang="es-CO" sz="1600" dirty="0" smtClean="0">
                <a:latin typeface="Arial" pitchFamily="34" charset="0"/>
                <a:cs typeface="Arial" pitchFamily="34" charset="0"/>
              </a:rPr>
              <a:t>27 </a:t>
            </a:r>
            <a:r>
              <a:rPr lang="es-CO" sz="1600" smtClean="0">
                <a:latin typeface="Arial" pitchFamily="34" charset="0"/>
                <a:cs typeface="Arial" pitchFamily="34" charset="0"/>
              </a:rPr>
              <a:t>de </a:t>
            </a:r>
            <a:r>
              <a:rPr lang="es-CO" sz="1600" smtClean="0">
                <a:latin typeface="Arial" pitchFamily="34" charset="0"/>
                <a:cs typeface="Arial" pitchFamily="34" charset="0"/>
              </a:rPr>
              <a:t>Enero </a:t>
            </a:r>
            <a:r>
              <a:rPr lang="es-CO" sz="1600" smtClean="0">
                <a:latin typeface="Arial" pitchFamily="34" charset="0"/>
                <a:cs typeface="Arial" pitchFamily="34" charset="0"/>
              </a:rPr>
              <a:t>de </a:t>
            </a:r>
            <a:r>
              <a:rPr lang="es-CO" sz="1600" smtClean="0">
                <a:latin typeface="Arial" pitchFamily="34" charset="0"/>
                <a:cs typeface="Arial" pitchFamily="34" charset="0"/>
              </a:rPr>
              <a:t>2014, </a:t>
            </a:r>
            <a:r>
              <a:rPr lang="es-CO" sz="1600" dirty="0" smtClean="0">
                <a:latin typeface="Arial" pitchFamily="34" charset="0"/>
                <a:cs typeface="Arial" pitchFamily="34" charset="0"/>
              </a:rPr>
              <a:t>indica:</a:t>
            </a:r>
          </a:p>
          <a:p>
            <a:pPr algn="just"/>
            <a:endParaRPr lang="es-CO" sz="1600" dirty="0" smtClean="0">
              <a:latin typeface="Arial" pitchFamily="34" charset="0"/>
              <a:cs typeface="Arial" pitchFamily="34" charset="0"/>
            </a:endParaRPr>
          </a:p>
          <a:p>
            <a:pPr algn="just"/>
            <a:r>
              <a:rPr lang="es-ES" sz="1400" dirty="0" smtClean="0">
                <a:latin typeface="Arial" pitchFamily="34" charset="0"/>
                <a:cs typeface="Arial" pitchFamily="34" charset="0"/>
              </a:rPr>
              <a:t>“(…) La publicidad de las sentencias cumple importantes fines constitucionales relacionados con propósitos de pedagogía, información y control social, a través de los cuales se permite el estudio de la manera como los jueces deciden sus causas o han decidido causas pretéritas. Por lo demás, como se señaló con anterioridad, el uso de las actuales tecnologías para llevar a cabo dicha publicidad, conduce a una democratización de la información, ya que permite –sin ningún tipo de barrera– el acceso de toda persona a consultar las bases de datos que las contienen. Este actual sistema de consulta se contrasta frente al acceso restringido que existía con anterioridad, básicamente en las sedes de los despachos judiciales o en ediciones impresas que se encontraban en relatorías o bibliotecas públicas, lo que ha conducido a la transformación de un estado de divulgación limitada (incluso sin que estuviese asociada al nombre) a un fenómeno de amplia o múltiple exposición de la persona y a que la distinta información personal que sobre ella consta en las sentencias se vuelva prácticamente pública. En efecto, hoy en día, con la existencia de motores de búsqueda prácticamente se puede conocer el estatus judicial de otro (…).</a:t>
            </a:r>
          </a:p>
          <a:p>
            <a:pPr algn="just"/>
            <a:endParaRPr lang="es-ES" sz="1400" dirty="0" smtClean="0">
              <a:latin typeface="Arial" pitchFamily="34" charset="0"/>
              <a:cs typeface="Arial" pitchFamily="34" charset="0"/>
            </a:endParaRPr>
          </a:p>
          <a:p>
            <a:pPr algn="just"/>
            <a:r>
              <a:rPr lang="es-ES" sz="1400" dirty="0" smtClean="0">
                <a:latin typeface="Arial" pitchFamily="34" charset="0"/>
                <a:cs typeface="Arial" pitchFamily="34" charset="0"/>
              </a:rPr>
              <a:t>(…) Aun cuando se entiende que las sentencias son públicas, y así deben seguir siéndolo, la información personal contenida en ellas está sometida a los principios de la administración de datos, por lo que eventualmente pueden incluir datos sensibles o semiprivados, en cuya circulación y acceso deben cumplirse los principios de finalidad, necesidad y circulación restringida que rigen el derecho al habeas data. Esta última circunstancia habilita la supresión relativa de información, con miras a proteger la intimidad, el derecho al trabajo o la reinserción de las personas en la sociedad, a través de medidas que garanticen la imposibilidad de proceder a su identificación, en concreto en las versiones que se publiquen en la Web de una providencia (…)”</a:t>
            </a:r>
            <a:endParaRPr lang="es-ES" dirty="0">
              <a:latin typeface="Arial" pitchFamily="34" charset="0"/>
              <a:cs typeface="Arial" pitchFamily="34" charset="0"/>
            </a:endParaRPr>
          </a:p>
        </p:txBody>
      </p:sp>
    </p:spTree>
    <p:extLst>
      <p:ext uri="{BB962C8B-B14F-4D97-AF65-F5344CB8AC3E}">
        <p14:creationId xmlns:p14="http://schemas.microsoft.com/office/powerpoint/2010/main" xmlns="" val="22447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961901" y="1282536"/>
          <a:ext cx="9262753" cy="3740726"/>
        </p:xfrm>
        <a:graphic>
          <a:graphicData uri="http://schemas.openxmlformats.org/drawingml/2006/table">
            <a:tbl>
              <a:tblPr firstRow="1" bandRow="1">
                <a:tableStyleId>{00A15C55-8517-42AA-B614-E9B94910E393}</a:tableStyleId>
              </a:tblPr>
              <a:tblGrid>
                <a:gridCol w="1538142"/>
                <a:gridCol w="1492898"/>
                <a:gridCol w="1730403"/>
                <a:gridCol w="1673854"/>
                <a:gridCol w="1413728"/>
                <a:gridCol w="1413728"/>
              </a:tblGrid>
              <a:tr h="1016448">
                <a:tc>
                  <a:txBody>
                    <a:bodyPr/>
                    <a:lstStyle/>
                    <a:p>
                      <a:pPr algn="ctr"/>
                      <a:r>
                        <a:rPr lang="es-CO" sz="1400" dirty="0" smtClean="0">
                          <a:solidFill>
                            <a:schemeClr val="tx1"/>
                          </a:solidFill>
                          <a:latin typeface="Arial" pitchFamily="34" charset="0"/>
                          <a:cs typeface="Arial" pitchFamily="34" charset="0"/>
                        </a:rPr>
                        <a:t>INSTANCIA JUDICIAL</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ACCIONANTE</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ACCIONADO</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PRETENSIÓN</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FECHA NOTIFICACIÓN DE TUTELA</a:t>
                      </a:r>
                      <a:endParaRPr lang="es-ES" sz="1400" b="1"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FALLO PRIMERA INSTANCIA</a:t>
                      </a:r>
                      <a:endParaRPr lang="es-ES" sz="1400" b="1" dirty="0">
                        <a:solidFill>
                          <a:schemeClr val="tx1"/>
                        </a:solidFill>
                        <a:latin typeface="Arial" pitchFamily="34" charset="0"/>
                        <a:cs typeface="Arial" pitchFamily="34" charset="0"/>
                      </a:endParaRPr>
                    </a:p>
                  </a:txBody>
                  <a:tcPr anchor="ctr"/>
                </a:tc>
              </a:tr>
              <a:tr h="2724278">
                <a:tc>
                  <a:txBody>
                    <a:bodyPr/>
                    <a:lstStyle/>
                    <a:p>
                      <a:pPr algn="ctr"/>
                      <a:r>
                        <a:rPr lang="es-CO" sz="1400" dirty="0" smtClean="0">
                          <a:solidFill>
                            <a:schemeClr val="tx1"/>
                          </a:solidFill>
                          <a:latin typeface="Arial" pitchFamily="34" charset="0"/>
                          <a:cs typeface="Arial" pitchFamily="34" charset="0"/>
                        </a:rPr>
                        <a:t>Juzgado primero de familia de oralidad del Circuito</a:t>
                      </a:r>
                      <a:r>
                        <a:rPr lang="es-CO" sz="1400" baseline="0" dirty="0" smtClean="0">
                          <a:solidFill>
                            <a:schemeClr val="tx1"/>
                          </a:solidFill>
                          <a:latin typeface="Arial" pitchFamily="34" charset="0"/>
                          <a:cs typeface="Arial" pitchFamily="34" charset="0"/>
                        </a:rPr>
                        <a:t> de Bogotá</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NELLY CECILIA SIABATO PEREZ</a:t>
                      </a: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INDUMIL – COLPENSIONES</a:t>
                      </a:r>
                      <a:endParaRPr lang="es-ES" sz="1400" dirty="0">
                        <a:solidFill>
                          <a:schemeClr val="tx1"/>
                        </a:solidFill>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400" kern="1200" dirty="0" smtClean="0">
                          <a:solidFill>
                            <a:schemeClr val="tx1"/>
                          </a:solidFill>
                          <a:latin typeface="Arial" pitchFamily="34" charset="0"/>
                          <a:cs typeface="Arial" pitchFamily="34" charset="0"/>
                        </a:rPr>
                        <a:t>Solicitan se</a:t>
                      </a:r>
                      <a:r>
                        <a:rPr lang="es-CO" sz="1400" kern="1200" baseline="0" dirty="0" smtClean="0">
                          <a:solidFill>
                            <a:schemeClr val="tx1"/>
                          </a:solidFill>
                          <a:latin typeface="Arial" pitchFamily="34" charset="0"/>
                          <a:cs typeface="Arial" pitchFamily="34" charset="0"/>
                        </a:rPr>
                        <a:t> de </a:t>
                      </a:r>
                      <a:r>
                        <a:rPr lang="es-CO" sz="1400" kern="1200" dirty="0" smtClean="0">
                          <a:solidFill>
                            <a:schemeClr val="tx1"/>
                          </a:solidFill>
                          <a:latin typeface="Arial" pitchFamily="34" charset="0"/>
                          <a:cs typeface="Arial" pitchFamily="34" charset="0"/>
                        </a:rPr>
                        <a:t>respuesta derecho de petición por mínimo vital (re liquidación de la pensión)</a:t>
                      </a:r>
                      <a:endParaRPr lang="es-ES" sz="1400" kern="1200" dirty="0" smtClean="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a:txBody>
                  <a:tcPr anchor="ctr"/>
                </a:tc>
                <a:tc>
                  <a:txBody>
                    <a:bodyPr/>
                    <a:lstStyle/>
                    <a:p>
                      <a:pPr algn="ctr"/>
                      <a:r>
                        <a:rPr lang="es-CO" sz="1400" dirty="0" smtClean="0">
                          <a:solidFill>
                            <a:schemeClr val="tx1"/>
                          </a:solidFill>
                          <a:latin typeface="Arial" pitchFamily="34" charset="0"/>
                          <a:cs typeface="Arial" pitchFamily="34" charset="0"/>
                        </a:rPr>
                        <a:t>13-Jul-2021</a:t>
                      </a:r>
                      <a:endParaRPr lang="es-ES" sz="1400" dirty="0">
                        <a:solidFill>
                          <a:schemeClr val="tx1"/>
                        </a:solidFill>
                        <a:latin typeface="Arial" pitchFamily="34" charset="0"/>
                        <a:cs typeface="Arial" pitchFamily="34" charset="0"/>
                      </a:endParaRPr>
                    </a:p>
                  </a:txBody>
                  <a:tcPr anchor="ctr"/>
                </a:tc>
                <a:tc>
                  <a:txBody>
                    <a:bodyPr/>
                    <a:lstStyle/>
                    <a:p>
                      <a:pPr algn="ctr"/>
                      <a:r>
                        <a:rPr lang="es-CO" sz="1400" smtClean="0">
                          <a:solidFill>
                            <a:schemeClr val="tx1"/>
                          </a:solidFill>
                          <a:latin typeface="Arial" pitchFamily="34" charset="0"/>
                          <a:cs typeface="Arial" pitchFamily="34" charset="0"/>
                        </a:rPr>
                        <a:t>Pendiente</a:t>
                      </a:r>
                      <a:endParaRPr lang="es-ES" sz="1400" dirty="0">
                        <a:solidFill>
                          <a:schemeClr val="tx1"/>
                        </a:solidFill>
                        <a:latin typeface="Arial" pitchFamily="34" charset="0"/>
                        <a:cs typeface="Arial" pitchFamily="34" charset="0"/>
                      </a:endParaRPr>
                    </a:p>
                  </a:txBody>
                  <a:tcPr anchor="ctr"/>
                </a:tc>
              </a:tr>
            </a:tbl>
          </a:graphicData>
        </a:graphic>
      </p:graphicFrame>
      <p:sp>
        <p:nvSpPr>
          <p:cNvPr id="3" name="Título 1"/>
          <p:cNvSpPr txBox="1">
            <a:spLocks/>
          </p:cNvSpPr>
          <p:nvPr/>
        </p:nvSpPr>
        <p:spPr>
          <a:xfrm>
            <a:off x="285371" y="448647"/>
            <a:ext cx="10200541" cy="609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smtClean="0">
                <a:latin typeface="Arial Black" panose="020B0A04020102020204" pitchFamily="34" charset="0"/>
              </a:rPr>
              <a:t>BOLETIN DE TUTELAS JULIO 2021</a:t>
            </a:r>
            <a:endParaRPr lang="es-CO" sz="2400" dirty="0">
              <a:latin typeface="Arial Black" panose="020B0A04020102020204" pitchFamily="34" charset="0"/>
            </a:endParaRPr>
          </a:p>
        </p:txBody>
      </p:sp>
    </p:spTree>
    <p:extLst>
      <p:ext uri="{BB962C8B-B14F-4D97-AF65-F5344CB8AC3E}">
        <p14:creationId xmlns:p14="http://schemas.microsoft.com/office/powerpoint/2010/main" xmlns="" val="125765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p:cNvSpPr txBox="1">
            <a:spLocks/>
          </p:cNvSpPr>
          <p:nvPr/>
        </p:nvSpPr>
        <p:spPr>
          <a:xfrm>
            <a:off x="2422566" y="1062318"/>
            <a:ext cx="7255823" cy="4924596"/>
          </a:xfrm>
          <a:prstGeom prst="rect">
            <a:avLst/>
          </a:prstGeom>
          <a:solidFill>
            <a:schemeClr val="bg1"/>
          </a:solidFill>
          <a:ln>
            <a:noFill/>
          </a:ln>
          <a:effectLst/>
          <a:scene3d>
            <a:camera prst="orthographicFront">
              <a:rot lat="0" lon="0" rev="0"/>
            </a:camera>
            <a:lightRig rig="contrasting" dir="t">
              <a:rot lat="0" lon="0" rev="7800000"/>
            </a:lightRig>
          </a:scene3d>
          <a:sp3d>
            <a:bevelT w="139700" h="139700"/>
          </a:sp3d>
        </p:spPr>
        <p:txBody>
          <a:bodyPr anchor="ct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CO" sz="6000" b="1"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GRACIAS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6600" b="1"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66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p:txBody>
      </p:sp>
      <p:pic>
        <p:nvPicPr>
          <p:cNvPr id="3" name="Picture 3" descr="C:\Users\jrodri03\Desktop\JHAYDY RODPA\IMAGENES PARA DIAPOSITIVAS\descarga (2).jpg"/>
          <p:cNvPicPr>
            <a:picLocks noChangeAspect="1" noChangeArrowheads="1"/>
          </p:cNvPicPr>
          <p:nvPr/>
        </p:nvPicPr>
        <p:blipFill>
          <a:blip r:embed="rId2" cstate="print"/>
          <a:srcRect/>
          <a:stretch>
            <a:fillRect/>
          </a:stretch>
        </p:blipFill>
        <p:spPr bwMode="auto">
          <a:xfrm>
            <a:off x="4823508" y="3166086"/>
            <a:ext cx="2935705" cy="2310063"/>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ción1" id="{C61A8979-B2DD-439C-B13A-4067FD04E7A3}" vid="{19B68D62-4EA8-4682-AB5E-F2758D38594B}"/>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ción1" id="{C61A8979-B2DD-439C-B13A-4067FD04E7A3}" vid="{DB09B226-686D-41D6-9355-6452507B665F}"/>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PRESENTACIÓN INDUMIL</Template>
  <TotalTime>190</TotalTime>
  <Words>424</Words>
  <Application>Microsoft Office PowerPoint</Application>
  <PresentationFormat>Personalizado</PresentationFormat>
  <Paragraphs>22</Paragraphs>
  <Slides>4</Slides>
  <Notes>0</Notes>
  <HiddenSlides>0</HiddenSlides>
  <MMClips>0</MMClips>
  <ScaleCrop>false</ScaleCrop>
  <HeadingPairs>
    <vt:vector size="4" baseType="variant">
      <vt:variant>
        <vt:lpstr>Tema</vt:lpstr>
      </vt:variant>
      <vt:variant>
        <vt:i4>2</vt:i4>
      </vt:variant>
      <vt:variant>
        <vt:lpstr>Títulos de diapositiva</vt:lpstr>
      </vt:variant>
      <vt:variant>
        <vt:i4>4</vt:i4>
      </vt:variant>
    </vt:vector>
  </HeadingPairs>
  <TitlesOfParts>
    <vt:vector size="6" baseType="lpstr">
      <vt:lpstr>Tema de Office</vt:lpstr>
      <vt:lpstr>Diseño personalizado</vt:lpstr>
      <vt:lpstr>Diapositiva 1</vt:lpstr>
      <vt:lpstr>Diapositiva 2</vt:lpstr>
      <vt:lpstr>Diapositiva 3</vt:lpstr>
      <vt:lpstr>Diapositiva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Alejandra Tamayo</dc:creator>
  <cp:lastModifiedBy>Martha Isabel Gomez Pinto</cp:lastModifiedBy>
  <cp:revision>28</cp:revision>
  <dcterms:created xsi:type="dcterms:W3CDTF">2021-07-07T17:06:09Z</dcterms:created>
  <dcterms:modified xsi:type="dcterms:W3CDTF">2021-09-02T15:06:02Z</dcterms:modified>
</cp:coreProperties>
</file>