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8"/>
  </p:notesMasterIdLst>
  <p:sldIdLst>
    <p:sldId id="264" r:id="rId3"/>
    <p:sldId id="266" r:id="rId4"/>
    <p:sldId id="267" r:id="rId5"/>
    <p:sldId id="269" r:id="rId6"/>
    <p:sldId id="268"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80" d="100"/>
          <a:sy n="80" d="100"/>
        </p:scale>
        <p:origin x="-114" y="-708"/>
      </p:cViewPr>
      <p:guideLst>
        <p:guide orient="horz" pos="2160"/>
        <p:guide pos="3840"/>
      </p:guideLst>
    </p:cSldViewPr>
  </p:slideViewPr>
  <p:notesTextViewPr>
    <p:cViewPr>
      <p:scale>
        <a:sx n="1" d="1"/>
        <a:sy n="1" d="1"/>
      </p:scale>
      <p:origin x="0" y="0"/>
    </p:cViewPr>
  </p:notesTextViewPr>
  <p:notesViewPr>
    <p:cSldViewPr snapToGrid="0">
      <p:cViewPr varScale="1">
        <p:scale>
          <a:sx n="79" d="100"/>
          <a:sy n="79" d="100"/>
        </p:scale>
        <p:origin x="2022" y="10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762F42-B226-439E-9D0A-C1B0CF8E0480}" type="datetimeFigureOut">
              <a:rPr lang="es-ES" smtClean="0"/>
              <a:pPr/>
              <a:t>02/09/2021</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B89CD3-C901-4DC8-98BA-35E55B651CFC}" type="slidenum">
              <a:rPr lang="es-ES" smtClean="0"/>
              <a:pPr/>
              <a:t>‹Nº›</a:t>
            </a:fld>
            <a:endParaRPr lang="es-ES"/>
          </a:p>
        </p:txBody>
      </p:sp>
    </p:spTree>
    <p:extLst>
      <p:ext uri="{BB962C8B-B14F-4D97-AF65-F5344CB8AC3E}">
        <p14:creationId xmlns:p14="http://schemas.microsoft.com/office/powerpoint/2010/main" xmlns="" val="1144694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pic>
        <p:nvPicPr>
          <p:cNvPr id="10" name="Imagen 9">
            <a:extLst>
              <a:ext uri="{FF2B5EF4-FFF2-40B4-BE49-F238E27FC236}">
                <a16:creationId xmlns="" xmlns:a16="http://schemas.microsoft.com/office/drawing/2014/main" id="{47983EDC-037C-4F94-B472-F7F38785B7B6}"/>
              </a:ext>
            </a:extLst>
          </p:cNvPr>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 name="Rectángulo 2"/>
          <p:cNvSpPr/>
          <p:nvPr userDrawn="1"/>
        </p:nvSpPr>
        <p:spPr>
          <a:xfrm>
            <a:off x="2245366" y="5768340"/>
            <a:ext cx="5433060" cy="9372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 name="Imagen 3"/>
          <p:cNvPicPr>
            <a:picLocks noChangeAspect="1"/>
          </p:cNvPicPr>
          <p:nvPr userDrawn="1"/>
        </p:nvPicPr>
        <p:blipFill>
          <a:blip r:embed="rId3" cstate="print"/>
          <a:stretch>
            <a:fillRect/>
          </a:stretch>
        </p:blipFill>
        <p:spPr>
          <a:xfrm>
            <a:off x="2260606" y="5789079"/>
            <a:ext cx="5031733" cy="890923"/>
          </a:xfrm>
          <a:prstGeom prst="rect">
            <a:avLst/>
          </a:prstGeom>
        </p:spPr>
      </p:pic>
    </p:spTree>
    <p:extLst>
      <p:ext uri="{BB962C8B-B14F-4D97-AF65-F5344CB8AC3E}">
        <p14:creationId xmlns:p14="http://schemas.microsoft.com/office/powerpoint/2010/main" xmlns="" val="111931617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7CA3B592-451D-4E67-BABB-5FCA34D58599}"/>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 xmlns:a16="http://schemas.microsoft.com/office/drawing/2014/main" id="{CCC68783-56DF-4FAA-8F93-6B4AD56AEB74}"/>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 xmlns:a16="http://schemas.microsoft.com/office/drawing/2014/main" id="{4C4641D9-FAB3-4457-92C4-E0E5234440D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Tree>
    <p:extLst>
      <p:ext uri="{BB962C8B-B14F-4D97-AF65-F5344CB8AC3E}">
        <p14:creationId xmlns:p14="http://schemas.microsoft.com/office/powerpoint/2010/main" xmlns="" val="4255050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34" name="Rectángulo 33"/>
          <p:cNvSpPr/>
          <p:nvPr userDrawn="1"/>
        </p:nvSpPr>
        <p:spPr>
          <a:xfrm>
            <a:off x="2245366" y="5768340"/>
            <a:ext cx="5433060" cy="9372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3" name="Imagen 32"/>
          <p:cNvPicPr>
            <a:picLocks noChangeAspect="1"/>
          </p:cNvPicPr>
          <p:nvPr userDrawn="1"/>
        </p:nvPicPr>
        <p:blipFill>
          <a:blip r:embed="rId2" cstate="print"/>
          <a:stretch>
            <a:fillRect/>
          </a:stretch>
        </p:blipFill>
        <p:spPr>
          <a:xfrm>
            <a:off x="2260606" y="5789079"/>
            <a:ext cx="5031733" cy="890923"/>
          </a:xfrm>
          <a:prstGeom prst="rect">
            <a:avLst/>
          </a:prstGeom>
        </p:spPr>
      </p:pic>
    </p:spTree>
    <p:extLst>
      <p:ext uri="{BB962C8B-B14F-4D97-AF65-F5344CB8AC3E}">
        <p14:creationId xmlns:p14="http://schemas.microsoft.com/office/powerpoint/2010/main" xmlns="" val="5264841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855856F1-C003-4654-AA02-EDE23AEA011D}"/>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 xmlns:a16="http://schemas.microsoft.com/office/drawing/2014/main" id="{121CB533-E44F-43AA-BAB3-5324B317E80F}"/>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Tree>
    <p:extLst>
      <p:ext uri="{BB962C8B-B14F-4D97-AF65-F5344CB8AC3E}">
        <p14:creationId xmlns:p14="http://schemas.microsoft.com/office/powerpoint/2010/main" xmlns="" val="241664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9FE9BD77-AD71-493E-B871-AD470499A376}"/>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
        <p:nvSpPr>
          <p:cNvPr id="3" name="Marcador de contenido 2">
            <a:extLst>
              <a:ext uri="{FF2B5EF4-FFF2-40B4-BE49-F238E27FC236}">
                <a16:creationId xmlns="" xmlns:a16="http://schemas.microsoft.com/office/drawing/2014/main" id="{EC44FD2C-C375-4A8A-8B03-A85B4FE093F0}"/>
              </a:ext>
            </a:extLst>
          </p:cNvPr>
          <p:cNvSpPr>
            <a:spLocks noGrp="1"/>
          </p:cNvSpPr>
          <p:nvPr>
            <p:ph idx="1"/>
          </p:nvPr>
        </p:nvSpPr>
        <p:spPr>
          <a:xfrm>
            <a:off x="838200" y="1825625"/>
            <a:ext cx="10515600" cy="435133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Tree>
    <p:extLst>
      <p:ext uri="{BB962C8B-B14F-4D97-AF65-F5344CB8AC3E}">
        <p14:creationId xmlns:p14="http://schemas.microsoft.com/office/powerpoint/2010/main" xmlns="" val="651566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013131CB-222D-48DE-BC39-60092EB62A0B}"/>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
        <p:nvSpPr>
          <p:cNvPr id="3" name="Marcador de contenido 2">
            <a:extLst>
              <a:ext uri="{FF2B5EF4-FFF2-40B4-BE49-F238E27FC236}">
                <a16:creationId xmlns="" xmlns:a16="http://schemas.microsoft.com/office/drawing/2014/main" id="{BF26C976-1CD7-485E-8A8D-72FCC226F808}"/>
              </a:ext>
            </a:extLst>
          </p:cNvPr>
          <p:cNvSpPr>
            <a:spLocks noGrp="1"/>
          </p:cNvSpPr>
          <p:nvPr>
            <p:ph sz="half" idx="1"/>
          </p:nvPr>
        </p:nvSpPr>
        <p:spPr>
          <a:xfrm>
            <a:off x="838200" y="1825625"/>
            <a:ext cx="5181600" cy="435133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 xmlns:a16="http://schemas.microsoft.com/office/drawing/2014/main" id="{6DD4FB2A-C698-49C4-A98A-FFC9AFEAE98A}"/>
              </a:ext>
            </a:extLst>
          </p:cNvPr>
          <p:cNvSpPr>
            <a:spLocks noGrp="1"/>
          </p:cNvSpPr>
          <p:nvPr>
            <p:ph sz="half" idx="2"/>
          </p:nvPr>
        </p:nvSpPr>
        <p:spPr>
          <a:xfrm>
            <a:off x="6172200" y="1825625"/>
            <a:ext cx="5181600" cy="435133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Tree>
    <p:extLst>
      <p:ext uri="{BB962C8B-B14F-4D97-AF65-F5344CB8AC3E}">
        <p14:creationId xmlns:p14="http://schemas.microsoft.com/office/powerpoint/2010/main" xmlns="" val="2968544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F153DF47-D18C-4A8C-9BC7-D841607FAD4A}"/>
              </a:ext>
            </a:extLst>
          </p:cNvPr>
          <p:cNvSpPr>
            <a:spLocks noGrp="1"/>
          </p:cNvSpPr>
          <p:nvPr>
            <p:ph type="title"/>
          </p:nvPr>
        </p:nvSpPr>
        <p:spPr>
          <a:xfrm>
            <a:off x="839788" y="365125"/>
            <a:ext cx="10515600" cy="1325563"/>
          </a:xfrm>
          <a:prstGeom prst="rect">
            <a:avLst/>
          </a:prstGeom>
        </p:spPr>
        <p:txBody>
          <a:bodyPr/>
          <a:lstStyle/>
          <a:p>
            <a:r>
              <a:rPr lang="es-ES"/>
              <a:t>Haga clic para modificar el estilo de título del patrón</a:t>
            </a:r>
            <a:endParaRPr lang="es-CO"/>
          </a:p>
        </p:txBody>
      </p:sp>
      <p:sp>
        <p:nvSpPr>
          <p:cNvPr id="3" name="Marcador de texto 2">
            <a:extLst>
              <a:ext uri="{FF2B5EF4-FFF2-40B4-BE49-F238E27FC236}">
                <a16:creationId xmlns="" xmlns:a16="http://schemas.microsoft.com/office/drawing/2014/main" id="{5ABC5400-AD0C-4C31-BCFB-707F2DEFFFC1}"/>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 xmlns:a16="http://schemas.microsoft.com/office/drawing/2014/main" id="{EA996D35-EF62-4B3A-B959-496A75EC7156}"/>
              </a:ext>
            </a:extLst>
          </p:cNvPr>
          <p:cNvSpPr>
            <a:spLocks noGrp="1"/>
          </p:cNvSpPr>
          <p:nvPr>
            <p:ph sz="half" idx="2"/>
          </p:nvPr>
        </p:nvSpPr>
        <p:spPr>
          <a:xfrm>
            <a:off x="839788" y="2505075"/>
            <a:ext cx="5157787" cy="368458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 xmlns:a16="http://schemas.microsoft.com/office/drawing/2014/main" id="{CE405BD5-2C10-4ABA-85B0-69043DA2F1B2}"/>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 xmlns:a16="http://schemas.microsoft.com/office/drawing/2014/main" id="{E649223E-8D26-46A3-AE99-245556CAC2CF}"/>
              </a:ext>
            </a:extLst>
          </p:cNvPr>
          <p:cNvSpPr>
            <a:spLocks noGrp="1"/>
          </p:cNvSpPr>
          <p:nvPr>
            <p:ph sz="quarter" idx="4"/>
          </p:nvPr>
        </p:nvSpPr>
        <p:spPr>
          <a:xfrm>
            <a:off x="6172200" y="2505075"/>
            <a:ext cx="5183188" cy="368458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Tree>
    <p:extLst>
      <p:ext uri="{BB962C8B-B14F-4D97-AF65-F5344CB8AC3E}">
        <p14:creationId xmlns:p14="http://schemas.microsoft.com/office/powerpoint/2010/main" xmlns="" val="1948073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0BD37E02-0B4D-4586-91B3-E08A7DA1A4F2}"/>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Tree>
    <p:extLst>
      <p:ext uri="{BB962C8B-B14F-4D97-AF65-F5344CB8AC3E}">
        <p14:creationId xmlns:p14="http://schemas.microsoft.com/office/powerpoint/2010/main" xmlns="" val="287710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68380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C463B605-8832-402F-9AD0-0B57E8D79370}"/>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 xmlns:a16="http://schemas.microsoft.com/office/drawing/2014/main" id="{9966553B-CFF3-4211-8A6F-9DBF433D934B}"/>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 xmlns:a16="http://schemas.microsoft.com/office/drawing/2014/main" id="{9B186850-71AC-40CE-A5DD-CFDD366CCBEA}"/>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Tree>
    <p:extLst>
      <p:ext uri="{BB962C8B-B14F-4D97-AF65-F5344CB8AC3E}">
        <p14:creationId xmlns:p14="http://schemas.microsoft.com/office/powerpoint/2010/main" xmlns="" val="8156376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10" Type="http://schemas.openxmlformats.org/officeDocument/2006/relationships/image" Target="../media/image3.jpeg"/><Relationship Id="rId4" Type="http://schemas.openxmlformats.org/officeDocument/2006/relationships/slideLayout" Target="../slideLayouts/slideLayout6.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Imagen 7">
            <a:extLst>
              <a:ext uri="{FF2B5EF4-FFF2-40B4-BE49-F238E27FC236}">
                <a16:creationId xmlns="" xmlns:a16="http://schemas.microsoft.com/office/drawing/2014/main" id="{88581101-EE73-49E2-A291-71A545029C34}"/>
              </a:ext>
            </a:extLst>
          </p:cNvPr>
          <p:cNvPicPr>
            <a:picLocks noChangeAspect="1"/>
          </p:cNvPicPr>
          <p:nvPr userDrawn="1"/>
        </p:nvPicPr>
        <p:blipFill>
          <a:blip r:embed="rId4">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 name="Rectángulo 2"/>
          <p:cNvSpPr/>
          <p:nvPr userDrawn="1"/>
        </p:nvSpPr>
        <p:spPr>
          <a:xfrm>
            <a:off x="2245366" y="5768340"/>
            <a:ext cx="5433060" cy="9372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 name="Imagen 3"/>
          <p:cNvPicPr>
            <a:picLocks noChangeAspect="1"/>
          </p:cNvPicPr>
          <p:nvPr userDrawn="1"/>
        </p:nvPicPr>
        <p:blipFill>
          <a:blip r:embed="rId5" cstate="print"/>
          <a:stretch>
            <a:fillRect/>
          </a:stretch>
        </p:blipFill>
        <p:spPr>
          <a:xfrm>
            <a:off x="2260606" y="5789079"/>
            <a:ext cx="5031733" cy="890923"/>
          </a:xfrm>
          <a:prstGeom prst="rect">
            <a:avLst/>
          </a:prstGeom>
        </p:spPr>
      </p:pic>
    </p:spTree>
    <p:extLst>
      <p:ext uri="{BB962C8B-B14F-4D97-AF65-F5344CB8AC3E}">
        <p14:creationId xmlns:p14="http://schemas.microsoft.com/office/powerpoint/2010/main" xmlns="" val="3451197100"/>
      </p:ext>
    </p:extLst>
  </p:cSld>
  <p:clrMap bg1="lt1" tx1="dk1" bg2="lt2" tx2="dk2" accent1="accent1" accent2="accent2" accent3="accent3" accent4="accent4" accent5="accent5" accent6="accent6" hlink="hlink" folHlink="folHlink"/>
  <p:sldLayoutIdLst>
    <p:sldLayoutId id="2147483650" r:id="rId1"/>
    <p:sldLayoutId id="2147483649"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Imagen 7">
            <a:extLst>
              <a:ext uri="{FF2B5EF4-FFF2-40B4-BE49-F238E27FC236}">
                <a16:creationId xmlns="" xmlns:a16="http://schemas.microsoft.com/office/drawing/2014/main" id="{8260CDAC-D31F-460D-8A0D-3FDC1BBD5E3E}"/>
              </a:ext>
            </a:extLst>
          </p:cNvPr>
          <p:cNvPicPr>
            <a:picLocks noChangeAspect="1"/>
          </p:cNvPicPr>
          <p:nvPr userDrawn="1"/>
        </p:nvPicPr>
        <p:blipFill>
          <a:blip r:embed="rId10">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xmlns="" val="106957204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5" r:id="rId3"/>
    <p:sldLayoutId id="2147483666" r:id="rId4"/>
    <p:sldLayoutId id="2147483667" r:id="rId5"/>
    <p:sldLayoutId id="2147483668" r:id="rId6"/>
    <p:sldLayoutId id="2147483669" r:id="rId7"/>
    <p:sldLayoutId id="2147483670" r:id="rId8"/>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06862" y="1022265"/>
            <a:ext cx="5489266" cy="461665"/>
          </a:xfrm>
          <a:prstGeom prst="rect">
            <a:avLst/>
          </a:prstGeom>
        </p:spPr>
        <p:txBody>
          <a:bodyPr wrap="square">
            <a:spAutoFit/>
          </a:bodyPr>
          <a:lstStyle/>
          <a:p>
            <a:pPr algn="ctr"/>
            <a:r>
              <a:rPr lang="es-ES" sz="2400" dirty="0" smtClean="0">
                <a:latin typeface="Arial Black" panose="020B0A04020102020204" pitchFamily="34" charset="0"/>
                <a:ea typeface="+mj-ea"/>
                <a:cs typeface="+mj-cs"/>
              </a:rPr>
              <a:t>OFICINA JURIDICA</a:t>
            </a:r>
            <a:endParaRPr lang="es-CO" sz="2400" dirty="0">
              <a:latin typeface="Arial Black" panose="020B0A04020102020204" pitchFamily="34" charset="0"/>
              <a:ea typeface="+mj-ea"/>
              <a:cs typeface="+mj-cs"/>
            </a:endParaRPr>
          </a:p>
        </p:txBody>
      </p:sp>
      <p:sp>
        <p:nvSpPr>
          <p:cNvPr id="3" name="2 CuadroTexto"/>
          <p:cNvSpPr txBox="1"/>
          <p:nvPr/>
        </p:nvSpPr>
        <p:spPr>
          <a:xfrm>
            <a:off x="1140031" y="3075709"/>
            <a:ext cx="4251366" cy="2123658"/>
          </a:xfrm>
          <a:prstGeom prst="rect">
            <a:avLst/>
          </a:prstGeom>
          <a:noFill/>
        </p:spPr>
        <p:txBody>
          <a:bodyPr wrap="square" rtlCol="0">
            <a:spAutoFit/>
          </a:bodyPr>
          <a:lstStyle/>
          <a:p>
            <a:pPr algn="ctr"/>
            <a:r>
              <a:rPr lang="es-CO" sz="4400" b="1" dirty="0" smtClean="0"/>
              <a:t>BOLETIN TUTELAS </a:t>
            </a:r>
            <a:r>
              <a:rPr lang="es-CO" sz="4400" b="1" dirty="0" smtClean="0"/>
              <a:t>AGOSTO </a:t>
            </a:r>
            <a:r>
              <a:rPr lang="es-CO" sz="4400" b="1" dirty="0" smtClean="0"/>
              <a:t>2021</a:t>
            </a:r>
            <a:endParaRPr lang="es-ES" sz="4400" b="1" dirty="0"/>
          </a:p>
        </p:txBody>
      </p:sp>
    </p:spTree>
    <p:extLst>
      <p:ext uri="{BB962C8B-B14F-4D97-AF65-F5344CB8AC3E}">
        <p14:creationId xmlns:p14="http://schemas.microsoft.com/office/powerpoint/2010/main" xmlns="" val="24790337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ítulo 1"/>
          <p:cNvSpPr txBox="1">
            <a:spLocks/>
          </p:cNvSpPr>
          <p:nvPr/>
        </p:nvSpPr>
        <p:spPr>
          <a:xfrm>
            <a:off x="285371" y="448647"/>
            <a:ext cx="10200541" cy="609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400" dirty="0" smtClean="0">
                <a:latin typeface="Arial Black" panose="020B0A04020102020204" pitchFamily="34" charset="0"/>
              </a:rPr>
              <a:t>BOLETIN DE TUTELAS </a:t>
            </a:r>
            <a:r>
              <a:rPr lang="es-ES" sz="2400" dirty="0" smtClean="0">
                <a:latin typeface="Arial Black" panose="020B0A04020102020204" pitchFamily="34" charset="0"/>
              </a:rPr>
              <a:t>AGOSTO </a:t>
            </a:r>
            <a:r>
              <a:rPr lang="es-ES" sz="2400" dirty="0" smtClean="0">
                <a:latin typeface="Arial Black" panose="020B0A04020102020204" pitchFamily="34" charset="0"/>
              </a:rPr>
              <a:t>2021</a:t>
            </a:r>
            <a:endParaRPr lang="es-CO" sz="2400" dirty="0">
              <a:latin typeface="Arial Black" panose="020B0A04020102020204" pitchFamily="34" charset="0"/>
            </a:endParaRPr>
          </a:p>
        </p:txBody>
      </p:sp>
      <p:sp>
        <p:nvSpPr>
          <p:cNvPr id="3" name="2 CuadroTexto"/>
          <p:cNvSpPr txBox="1"/>
          <p:nvPr/>
        </p:nvSpPr>
        <p:spPr>
          <a:xfrm>
            <a:off x="890649" y="1235035"/>
            <a:ext cx="10189028" cy="381642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es-CO" sz="1600" dirty="0" smtClean="0">
                <a:latin typeface="Arial" pitchFamily="34" charset="0"/>
                <a:cs typeface="Arial" pitchFamily="34" charset="0"/>
              </a:rPr>
              <a:t>La Sentencia de la Corte Constitucional </a:t>
            </a:r>
            <a:r>
              <a:rPr lang="es-CO" sz="1600" dirty="0" smtClean="0">
                <a:latin typeface="Arial" pitchFamily="34" charset="0"/>
                <a:cs typeface="Arial" pitchFamily="34" charset="0"/>
              </a:rPr>
              <a:t>T-216 </a:t>
            </a:r>
            <a:r>
              <a:rPr lang="es-CO" sz="1600" dirty="0" smtClean="0">
                <a:latin typeface="Arial" pitchFamily="34" charset="0"/>
                <a:cs typeface="Arial" pitchFamily="34" charset="0"/>
              </a:rPr>
              <a:t>del </a:t>
            </a:r>
            <a:r>
              <a:rPr lang="es-CO" sz="1600" dirty="0" smtClean="0">
                <a:latin typeface="Arial" pitchFamily="34" charset="0"/>
                <a:cs typeface="Arial" pitchFamily="34" charset="0"/>
              </a:rPr>
              <a:t>08 </a:t>
            </a:r>
            <a:r>
              <a:rPr lang="es-CO" sz="1600" dirty="0" smtClean="0">
                <a:latin typeface="Arial" pitchFamily="34" charset="0"/>
                <a:cs typeface="Arial" pitchFamily="34" charset="0"/>
              </a:rPr>
              <a:t>de </a:t>
            </a:r>
            <a:r>
              <a:rPr lang="es-CO" sz="1600" dirty="0" smtClean="0">
                <a:latin typeface="Arial" pitchFamily="34" charset="0"/>
                <a:cs typeface="Arial" pitchFamily="34" charset="0"/>
              </a:rPr>
              <a:t>Marzo </a:t>
            </a:r>
            <a:r>
              <a:rPr lang="es-CO" sz="1600" dirty="0" smtClean="0">
                <a:latin typeface="Arial" pitchFamily="34" charset="0"/>
                <a:cs typeface="Arial" pitchFamily="34" charset="0"/>
              </a:rPr>
              <a:t>de </a:t>
            </a:r>
            <a:r>
              <a:rPr lang="es-CO" sz="1600" dirty="0" smtClean="0">
                <a:latin typeface="Arial" pitchFamily="34" charset="0"/>
                <a:cs typeface="Arial" pitchFamily="34" charset="0"/>
              </a:rPr>
              <a:t>2004, </a:t>
            </a:r>
            <a:r>
              <a:rPr lang="es-CO" sz="1600" dirty="0" smtClean="0">
                <a:latin typeface="Arial" pitchFamily="34" charset="0"/>
                <a:cs typeface="Arial" pitchFamily="34" charset="0"/>
              </a:rPr>
              <a:t>indica:</a:t>
            </a:r>
          </a:p>
          <a:p>
            <a:pPr algn="just"/>
            <a:endParaRPr lang="es-CO" sz="1600" dirty="0" smtClean="0">
              <a:latin typeface="Arial" pitchFamily="34" charset="0"/>
              <a:cs typeface="Arial" pitchFamily="34" charset="0"/>
            </a:endParaRPr>
          </a:p>
          <a:p>
            <a:pPr algn="just"/>
            <a:r>
              <a:rPr lang="es-ES" sz="1400" dirty="0" smtClean="0">
                <a:latin typeface="Arial" pitchFamily="34" charset="0"/>
                <a:cs typeface="Arial" pitchFamily="34" charset="0"/>
              </a:rPr>
              <a:t>“(…) </a:t>
            </a:r>
            <a:r>
              <a:rPr lang="es-CO" sz="1400" dirty="0" smtClean="0">
                <a:latin typeface="Arial" pitchFamily="34" charset="0"/>
                <a:cs typeface="Arial" pitchFamily="34" charset="0"/>
              </a:rPr>
              <a:t>El espectro de la información personal que puede ser objeto de sigilo, se resuelve a partir de una gradación de la información. Así, información personal reservada que, por alguna circunstancia –cuestionable en algunos casos y que la Corte no entra a analizar por no corresponder al tema objeto de estudio- está contenida en documentos públicos, nunca podrá ser revelada y, por lo mismo, no puede predicarse de éste el ejercicio del derecho al acceso a documentos públicos. Respecto de documentos públicos que contengan información personal privada y </a:t>
            </a:r>
            <a:r>
              <a:rPr lang="es-CO" sz="1400" dirty="0" err="1" smtClean="0">
                <a:latin typeface="Arial" pitchFamily="34" charset="0"/>
                <a:cs typeface="Arial" pitchFamily="34" charset="0"/>
              </a:rPr>
              <a:t>semi</a:t>
            </a:r>
            <a:r>
              <a:rPr lang="es-CO" sz="1400" dirty="0" smtClean="0">
                <a:latin typeface="Arial" pitchFamily="34" charset="0"/>
                <a:cs typeface="Arial" pitchFamily="34" charset="0"/>
              </a:rPr>
              <a:t>-privada, el ejercicio del derecho al acceso a documentos públicos se ejerce de manera indirecta, por conducto de las autoridades administrativas o judiciales (según el caso) y dentro de los procesos estatales respectivos. De lo anterior fluye que sólo los documentos públicos que contengan información personal pública puede ser objeto de libre </a:t>
            </a:r>
            <a:r>
              <a:rPr lang="es-CO" sz="1400" dirty="0" smtClean="0">
                <a:latin typeface="Arial" pitchFamily="34" charset="0"/>
                <a:cs typeface="Arial" pitchFamily="34" charset="0"/>
              </a:rPr>
              <a:t>acceso</a:t>
            </a:r>
            <a:r>
              <a:rPr lang="es-ES" sz="1400" dirty="0" smtClean="0">
                <a:latin typeface="Arial" pitchFamily="34" charset="0"/>
                <a:cs typeface="Arial" pitchFamily="34" charset="0"/>
              </a:rPr>
              <a:t> </a:t>
            </a:r>
            <a:r>
              <a:rPr lang="es-ES" sz="1400" dirty="0" smtClean="0">
                <a:latin typeface="Arial" pitchFamily="34" charset="0"/>
                <a:cs typeface="Arial" pitchFamily="34" charset="0"/>
              </a:rPr>
              <a:t>(…).</a:t>
            </a:r>
          </a:p>
          <a:p>
            <a:pPr algn="just"/>
            <a:endParaRPr lang="es-ES" sz="1400" dirty="0" smtClean="0">
              <a:latin typeface="Arial" pitchFamily="34" charset="0"/>
              <a:cs typeface="Arial" pitchFamily="34" charset="0"/>
            </a:endParaRPr>
          </a:p>
          <a:p>
            <a:pPr algn="just"/>
            <a:r>
              <a:rPr lang="es-ES" sz="1400" dirty="0" smtClean="0">
                <a:latin typeface="Arial" pitchFamily="34" charset="0"/>
                <a:cs typeface="Arial" pitchFamily="34" charset="0"/>
              </a:rPr>
              <a:t>(…) </a:t>
            </a:r>
            <a:r>
              <a:rPr lang="es-CO" sz="1400" dirty="0" smtClean="0">
                <a:latin typeface="Arial" pitchFamily="34" charset="0"/>
                <a:cs typeface="Arial" pitchFamily="34" charset="0"/>
              </a:rPr>
              <a:t>El derecho al acceso a documentos públicos, dada la producción exponencial de documentos, demanda organización de los mismos. Por organización la Corte entiende la existencia de un sistema de clasificación racional de los documentos. Así, un archivo no es un “arrume de costales” que contengan documentos o la colocación de folios y expedientes de manera “ordenada” físicamente. La organización de los documentos está dirigida a establecer qué documentos existen en un archivo y diseñar los medios para custodiar debidamente tales documentos, así como para fijar parámetros –compatibles con el orden constitucional- de acceso a los mismos.</a:t>
            </a:r>
            <a:r>
              <a:rPr lang="es-ES" sz="1400" dirty="0" smtClean="0">
                <a:latin typeface="Arial" pitchFamily="34" charset="0"/>
                <a:cs typeface="Arial" pitchFamily="34" charset="0"/>
              </a:rPr>
              <a:t> </a:t>
            </a:r>
            <a:r>
              <a:rPr lang="es-ES" sz="1400" dirty="0" smtClean="0">
                <a:latin typeface="Arial" pitchFamily="34" charset="0"/>
                <a:cs typeface="Arial" pitchFamily="34" charset="0"/>
              </a:rPr>
              <a:t>(…)”</a:t>
            </a:r>
            <a:endParaRPr lang="es-ES" dirty="0">
              <a:latin typeface="Arial" pitchFamily="34" charset="0"/>
              <a:cs typeface="Arial" pitchFamily="34" charset="0"/>
            </a:endParaRPr>
          </a:p>
        </p:txBody>
      </p:sp>
    </p:spTree>
    <p:extLst>
      <p:ext uri="{BB962C8B-B14F-4D97-AF65-F5344CB8AC3E}">
        <p14:creationId xmlns:p14="http://schemas.microsoft.com/office/powerpoint/2010/main" xmlns="" val="224475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961901" y="1246911"/>
          <a:ext cx="9262753" cy="4631375"/>
        </p:xfrm>
        <a:graphic>
          <a:graphicData uri="http://schemas.openxmlformats.org/drawingml/2006/table">
            <a:tbl>
              <a:tblPr firstRow="1" bandRow="1">
                <a:tableStyleId>{00A15C55-8517-42AA-B614-E9B94910E393}</a:tableStyleId>
              </a:tblPr>
              <a:tblGrid>
                <a:gridCol w="1538142"/>
                <a:gridCol w="1492898"/>
                <a:gridCol w="1730403"/>
                <a:gridCol w="1673854"/>
                <a:gridCol w="1413728"/>
                <a:gridCol w="1413728"/>
              </a:tblGrid>
              <a:tr h="736269">
                <a:tc>
                  <a:txBody>
                    <a:bodyPr/>
                    <a:lstStyle/>
                    <a:p>
                      <a:pPr algn="ctr"/>
                      <a:r>
                        <a:rPr lang="es-CO" sz="1400" dirty="0" smtClean="0">
                          <a:solidFill>
                            <a:schemeClr val="tx1"/>
                          </a:solidFill>
                          <a:latin typeface="Arial" pitchFamily="34" charset="0"/>
                          <a:cs typeface="Arial" pitchFamily="34" charset="0"/>
                        </a:rPr>
                        <a:t>INSTANCIA JUDICIAL</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ACCIONANTE</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ACCIONADO</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PRETENSIÓN</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FECHA NOTIFICACIÓN DE TUTELA</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FALLO PRIMERA INSTANCIA</a:t>
                      </a:r>
                      <a:endParaRPr lang="es-ES" sz="1400" b="1" dirty="0">
                        <a:solidFill>
                          <a:schemeClr val="tx1"/>
                        </a:solidFill>
                        <a:latin typeface="Arial" pitchFamily="34" charset="0"/>
                        <a:cs typeface="Arial" pitchFamily="34" charset="0"/>
                      </a:endParaRPr>
                    </a:p>
                  </a:txBody>
                  <a:tcPr anchor="ctr"/>
                </a:tc>
              </a:tr>
              <a:tr h="1947553">
                <a:tc>
                  <a:txBody>
                    <a:bodyPr/>
                    <a:lstStyle/>
                    <a:p>
                      <a:pPr algn="ctr"/>
                      <a:r>
                        <a:rPr lang="es-CO" sz="1400" dirty="0" smtClean="0">
                          <a:solidFill>
                            <a:schemeClr val="tx1"/>
                          </a:solidFill>
                          <a:latin typeface="Arial" pitchFamily="34" charset="0"/>
                          <a:cs typeface="Arial" pitchFamily="34" charset="0"/>
                        </a:rPr>
                        <a:t>Juzgado cuarto penal del circuito especializado de Bogotá</a:t>
                      </a: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NESTOR VEGA RODRIGUEZ</a:t>
                      </a: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INDUMIL – </a:t>
                      </a:r>
                      <a:r>
                        <a:rPr lang="es-CO" sz="1400" dirty="0" smtClean="0">
                          <a:solidFill>
                            <a:schemeClr val="tx1"/>
                          </a:solidFill>
                          <a:latin typeface="Arial" pitchFamily="34" charset="0"/>
                          <a:cs typeface="Arial" pitchFamily="34" charset="0"/>
                        </a:rPr>
                        <a:t>Departamento Control Comercio de Armas,</a:t>
                      </a:r>
                      <a:r>
                        <a:rPr lang="es-CO" sz="1400" baseline="0" dirty="0" smtClean="0">
                          <a:solidFill>
                            <a:schemeClr val="tx1"/>
                          </a:solidFill>
                          <a:latin typeface="Arial" pitchFamily="34" charset="0"/>
                          <a:cs typeface="Arial" pitchFamily="34" charset="0"/>
                        </a:rPr>
                        <a:t> Municiones y Explosivos</a:t>
                      </a:r>
                      <a:endParaRPr lang="es-ES" sz="1400" dirty="0">
                        <a:solidFill>
                          <a:schemeClr val="tx1"/>
                        </a:solidFill>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1400" kern="1200" dirty="0" smtClean="0">
                          <a:solidFill>
                            <a:schemeClr val="tx1"/>
                          </a:solidFill>
                          <a:latin typeface="Arial" pitchFamily="34" charset="0"/>
                          <a:cs typeface="Arial" pitchFamily="34" charset="0"/>
                        </a:rPr>
                        <a:t>Solicitan </a:t>
                      </a:r>
                      <a:r>
                        <a:rPr lang="es-CO" sz="1400" kern="1200" baseline="0" dirty="0" smtClean="0">
                          <a:solidFill>
                            <a:schemeClr val="tx1"/>
                          </a:solidFill>
                          <a:latin typeface="Arial" pitchFamily="34" charset="0"/>
                          <a:cs typeface="Arial" pitchFamily="34" charset="0"/>
                        </a:rPr>
                        <a:t> </a:t>
                      </a:r>
                      <a:r>
                        <a:rPr lang="es-CO" sz="1400" kern="1200" dirty="0" smtClean="0">
                          <a:solidFill>
                            <a:schemeClr val="tx1"/>
                          </a:solidFill>
                          <a:latin typeface="Arial" pitchFamily="34" charset="0"/>
                          <a:cs typeface="Arial" pitchFamily="34" charset="0"/>
                        </a:rPr>
                        <a:t>respuesta </a:t>
                      </a:r>
                      <a:r>
                        <a:rPr lang="es-CO" sz="1400" kern="1200" dirty="0" smtClean="0">
                          <a:solidFill>
                            <a:schemeClr val="tx1"/>
                          </a:solidFill>
                          <a:latin typeface="Arial" pitchFamily="34" charset="0"/>
                          <a:cs typeface="Arial" pitchFamily="34" charset="0"/>
                        </a:rPr>
                        <a:t>a derecho </a:t>
                      </a:r>
                      <a:r>
                        <a:rPr lang="es-CO" sz="1400" kern="1200" dirty="0" smtClean="0">
                          <a:solidFill>
                            <a:schemeClr val="tx1"/>
                          </a:solidFill>
                          <a:latin typeface="Arial" pitchFamily="34" charset="0"/>
                          <a:cs typeface="Arial" pitchFamily="34" charset="0"/>
                        </a:rPr>
                        <a:t>de </a:t>
                      </a:r>
                      <a:r>
                        <a:rPr lang="es-CO" sz="1400" kern="1200" dirty="0" smtClean="0">
                          <a:solidFill>
                            <a:schemeClr val="tx1"/>
                          </a:solidFill>
                          <a:latin typeface="Arial" pitchFamily="34" charset="0"/>
                          <a:cs typeface="Arial" pitchFamily="34" charset="0"/>
                        </a:rPr>
                        <a:t>petición</a:t>
                      </a:r>
                      <a:endParaRPr lang="es-ES" sz="1400" kern="1200" dirty="0" smtClean="0">
                        <a:solidFill>
                          <a:schemeClr val="tx1"/>
                        </a:solidFill>
                        <a:latin typeface="Arial" pitchFamily="34" charset="0"/>
                        <a:cs typeface="Arial" pitchFamily="34" charset="0"/>
                      </a:endParaRPr>
                    </a:p>
                    <a:p>
                      <a:pPr algn="ct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03-Ago-2021</a:t>
                      </a: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12-Ago-2021</a:t>
                      </a:r>
                      <a:endParaRPr lang="es-ES" sz="1400" dirty="0">
                        <a:solidFill>
                          <a:schemeClr val="tx1"/>
                        </a:solidFill>
                        <a:latin typeface="Arial" pitchFamily="34" charset="0"/>
                        <a:cs typeface="Arial" pitchFamily="34" charset="0"/>
                      </a:endParaRPr>
                    </a:p>
                  </a:txBody>
                  <a:tcPr anchor="ctr"/>
                </a:tc>
              </a:tr>
              <a:tr h="1947553">
                <a:tc>
                  <a:txBody>
                    <a:bodyPr/>
                    <a:lstStyle/>
                    <a:p>
                      <a:pPr algn="ctr"/>
                      <a:r>
                        <a:rPr lang="es-CO" sz="1400" dirty="0" smtClean="0">
                          <a:solidFill>
                            <a:schemeClr val="tx1"/>
                          </a:solidFill>
                          <a:latin typeface="Arial" pitchFamily="34" charset="0"/>
                          <a:cs typeface="Arial" pitchFamily="34" charset="0"/>
                        </a:rPr>
                        <a:t>Juzgado Segundo Civil del Circuito</a:t>
                      </a:r>
                      <a:r>
                        <a:rPr lang="es-CO" sz="1400" baseline="0" dirty="0" smtClean="0">
                          <a:solidFill>
                            <a:schemeClr val="tx1"/>
                          </a:solidFill>
                          <a:latin typeface="Arial" pitchFamily="34" charset="0"/>
                          <a:cs typeface="Arial" pitchFamily="34" charset="0"/>
                        </a:rPr>
                        <a:t> de Santa Marta</a:t>
                      </a: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ROGER LEMIS SOCARRAS LASTRA</a:t>
                      </a: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INDUMIL – Departamento Control Comercio de Armas,</a:t>
                      </a:r>
                      <a:r>
                        <a:rPr lang="es-CO" sz="1400" baseline="0" dirty="0" smtClean="0">
                          <a:solidFill>
                            <a:schemeClr val="tx1"/>
                          </a:solidFill>
                          <a:latin typeface="Arial" pitchFamily="34" charset="0"/>
                          <a:cs typeface="Arial" pitchFamily="34" charset="0"/>
                        </a:rPr>
                        <a:t> Municiones y Explosivos</a:t>
                      </a: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Solicitan respuesta a derecho de petición</a:t>
                      </a: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09-Ago-2021</a:t>
                      </a:r>
                      <a:endParaRPr lang="es-ES" sz="1400" dirty="0">
                        <a:solidFill>
                          <a:schemeClr val="tx1"/>
                        </a:solidFill>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1400" dirty="0" smtClean="0">
                          <a:solidFill>
                            <a:schemeClr val="tx1"/>
                          </a:solidFill>
                          <a:latin typeface="Arial" pitchFamily="34" charset="0"/>
                          <a:cs typeface="Arial" pitchFamily="34" charset="0"/>
                        </a:rPr>
                        <a:t>25-Ago-2021 – Fallo impugnado</a:t>
                      </a:r>
                      <a:endParaRPr lang="es-ES" sz="1400" dirty="0" smtClean="0">
                        <a:solidFill>
                          <a:schemeClr val="tx1"/>
                        </a:solidFill>
                        <a:latin typeface="Arial" pitchFamily="34" charset="0"/>
                        <a:cs typeface="Arial" pitchFamily="34" charset="0"/>
                      </a:endParaRPr>
                    </a:p>
                    <a:p>
                      <a:pPr algn="ctr"/>
                      <a:endParaRPr lang="es-ES" sz="1400" dirty="0">
                        <a:solidFill>
                          <a:schemeClr val="tx1"/>
                        </a:solidFill>
                        <a:latin typeface="Arial" pitchFamily="34" charset="0"/>
                        <a:cs typeface="Arial" pitchFamily="34" charset="0"/>
                      </a:endParaRPr>
                    </a:p>
                  </a:txBody>
                  <a:tcPr anchor="ctr"/>
                </a:tc>
              </a:tr>
            </a:tbl>
          </a:graphicData>
        </a:graphic>
      </p:graphicFrame>
      <p:sp>
        <p:nvSpPr>
          <p:cNvPr id="3" name="Título 1"/>
          <p:cNvSpPr txBox="1">
            <a:spLocks/>
          </p:cNvSpPr>
          <p:nvPr/>
        </p:nvSpPr>
        <p:spPr>
          <a:xfrm>
            <a:off x="285371" y="448647"/>
            <a:ext cx="10200541" cy="609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400" dirty="0" smtClean="0">
                <a:latin typeface="Arial Black" panose="020B0A04020102020204" pitchFamily="34" charset="0"/>
              </a:rPr>
              <a:t>BOLETIN DE TUTELAS </a:t>
            </a:r>
            <a:r>
              <a:rPr lang="es-ES" sz="2400" dirty="0" smtClean="0">
                <a:latin typeface="Arial Black" panose="020B0A04020102020204" pitchFamily="34" charset="0"/>
              </a:rPr>
              <a:t>AGOSTO </a:t>
            </a:r>
            <a:r>
              <a:rPr lang="es-ES" sz="2400" dirty="0" smtClean="0">
                <a:latin typeface="Arial Black" panose="020B0A04020102020204" pitchFamily="34" charset="0"/>
              </a:rPr>
              <a:t>2021</a:t>
            </a:r>
            <a:endParaRPr lang="es-CO" sz="2400" dirty="0">
              <a:latin typeface="Arial Black" panose="020B0A04020102020204" pitchFamily="34" charset="0"/>
            </a:endParaRPr>
          </a:p>
        </p:txBody>
      </p:sp>
    </p:spTree>
    <p:extLst>
      <p:ext uri="{BB962C8B-B14F-4D97-AF65-F5344CB8AC3E}">
        <p14:creationId xmlns:p14="http://schemas.microsoft.com/office/powerpoint/2010/main" xmlns="" val="1257651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961901" y="1246911"/>
          <a:ext cx="9262753" cy="4631375"/>
        </p:xfrm>
        <a:graphic>
          <a:graphicData uri="http://schemas.openxmlformats.org/drawingml/2006/table">
            <a:tbl>
              <a:tblPr firstRow="1" bandRow="1">
                <a:tableStyleId>{00A15C55-8517-42AA-B614-E9B94910E393}</a:tableStyleId>
              </a:tblPr>
              <a:tblGrid>
                <a:gridCol w="1538142"/>
                <a:gridCol w="1492898"/>
                <a:gridCol w="1730403"/>
                <a:gridCol w="1673854"/>
                <a:gridCol w="1413728"/>
                <a:gridCol w="1413728"/>
              </a:tblGrid>
              <a:tr h="736269">
                <a:tc>
                  <a:txBody>
                    <a:bodyPr/>
                    <a:lstStyle/>
                    <a:p>
                      <a:pPr algn="ctr"/>
                      <a:r>
                        <a:rPr lang="es-CO" sz="1400" dirty="0" smtClean="0">
                          <a:solidFill>
                            <a:schemeClr val="tx1"/>
                          </a:solidFill>
                          <a:latin typeface="Arial" pitchFamily="34" charset="0"/>
                          <a:cs typeface="Arial" pitchFamily="34" charset="0"/>
                        </a:rPr>
                        <a:t>INSTANCIA JUDICIAL</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ACCIONANTE</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ACCIONADO</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PRETENSIÓN</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FECHA NOTIFICACIÓN DE TUTELA</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FALLO PRIMERA INSTANCIA</a:t>
                      </a:r>
                      <a:endParaRPr lang="es-ES" sz="1400" b="1" dirty="0">
                        <a:solidFill>
                          <a:schemeClr val="tx1"/>
                        </a:solidFill>
                        <a:latin typeface="Arial" pitchFamily="34" charset="0"/>
                        <a:cs typeface="Arial" pitchFamily="34" charset="0"/>
                      </a:endParaRPr>
                    </a:p>
                  </a:txBody>
                  <a:tcPr anchor="ctr"/>
                </a:tc>
              </a:tr>
              <a:tr h="1947553">
                <a:tc>
                  <a:txBody>
                    <a:bodyPr/>
                    <a:lstStyle/>
                    <a:p>
                      <a:pPr algn="ctr"/>
                      <a:r>
                        <a:rPr lang="es-CO" sz="1400" dirty="0" smtClean="0">
                          <a:solidFill>
                            <a:schemeClr val="tx1"/>
                          </a:solidFill>
                          <a:latin typeface="Arial" pitchFamily="34" charset="0"/>
                          <a:cs typeface="Arial" pitchFamily="34" charset="0"/>
                        </a:rPr>
                        <a:t>Juzgado Octavo</a:t>
                      </a:r>
                      <a:r>
                        <a:rPr lang="es-CO" sz="1400" baseline="0" dirty="0" smtClean="0">
                          <a:solidFill>
                            <a:schemeClr val="tx1"/>
                          </a:solidFill>
                          <a:latin typeface="Arial" pitchFamily="34" charset="0"/>
                          <a:cs typeface="Arial" pitchFamily="34" charset="0"/>
                        </a:rPr>
                        <a:t> de Familia del circuito</a:t>
                      </a:r>
                      <a:r>
                        <a:rPr lang="es-CO" sz="1400" dirty="0" smtClean="0">
                          <a:solidFill>
                            <a:schemeClr val="tx1"/>
                          </a:solidFill>
                          <a:latin typeface="Arial" pitchFamily="34" charset="0"/>
                          <a:cs typeface="Arial" pitchFamily="34" charset="0"/>
                        </a:rPr>
                        <a:t> de Bogotá</a:t>
                      </a: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JESUS ALEJANDRO</a:t>
                      </a:r>
                      <a:r>
                        <a:rPr lang="es-CO" sz="1400" baseline="0" dirty="0" smtClean="0">
                          <a:solidFill>
                            <a:schemeClr val="tx1"/>
                          </a:solidFill>
                          <a:latin typeface="Arial" pitchFamily="34" charset="0"/>
                          <a:cs typeface="Arial" pitchFamily="34" charset="0"/>
                        </a:rPr>
                        <a:t> VILLAMIL RAMIREZ</a:t>
                      </a: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INDUMIL – Ejército Nacional</a:t>
                      </a: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Solicitan desacuartelar del</a:t>
                      </a:r>
                      <a:r>
                        <a:rPr lang="es-CO" sz="1400" baseline="0" dirty="0" smtClean="0">
                          <a:solidFill>
                            <a:schemeClr val="tx1"/>
                          </a:solidFill>
                          <a:latin typeface="Arial" pitchFamily="34" charset="0"/>
                          <a:cs typeface="Arial" pitchFamily="34" charset="0"/>
                        </a:rPr>
                        <a:t> servicio militar a joven por derecho a educación</a:t>
                      </a: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11-Ago-2021</a:t>
                      </a: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20-Ago-2021 (favorable)</a:t>
                      </a:r>
                      <a:endParaRPr lang="es-ES" sz="1400" dirty="0">
                        <a:solidFill>
                          <a:schemeClr val="tx1"/>
                        </a:solidFill>
                        <a:latin typeface="Arial" pitchFamily="34" charset="0"/>
                        <a:cs typeface="Arial" pitchFamily="34" charset="0"/>
                      </a:endParaRPr>
                    </a:p>
                  </a:txBody>
                  <a:tcPr anchor="ctr"/>
                </a:tc>
              </a:tr>
              <a:tr h="1947553">
                <a:tc>
                  <a:txBody>
                    <a:bodyPr/>
                    <a:lstStyle/>
                    <a:p>
                      <a:pPr algn="ctr"/>
                      <a:r>
                        <a:rPr lang="es-CO" sz="1400" dirty="0" smtClean="0">
                          <a:solidFill>
                            <a:schemeClr val="tx1"/>
                          </a:solidFill>
                          <a:latin typeface="Arial" pitchFamily="34" charset="0"/>
                          <a:cs typeface="Arial" pitchFamily="34" charset="0"/>
                        </a:rPr>
                        <a:t>Juzgado 26 de ejecución de penas</a:t>
                      </a:r>
                      <a:r>
                        <a:rPr lang="es-CO" sz="1400" baseline="0" dirty="0" smtClean="0">
                          <a:solidFill>
                            <a:schemeClr val="tx1"/>
                          </a:solidFill>
                          <a:latin typeface="Arial" pitchFamily="34" charset="0"/>
                          <a:cs typeface="Arial" pitchFamily="34" charset="0"/>
                        </a:rPr>
                        <a:t> y medidas de seguridad de Bogotá</a:t>
                      </a: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TOMAS ALFONSO MUEGUES BAQUERO</a:t>
                      </a: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INDUMIL – Departamento Control Comercio de Armas,</a:t>
                      </a:r>
                      <a:r>
                        <a:rPr lang="es-CO" sz="1400" baseline="0" dirty="0" smtClean="0">
                          <a:solidFill>
                            <a:schemeClr val="tx1"/>
                          </a:solidFill>
                          <a:latin typeface="Arial" pitchFamily="34" charset="0"/>
                          <a:cs typeface="Arial" pitchFamily="34" charset="0"/>
                        </a:rPr>
                        <a:t> Municiones y Explosivos</a:t>
                      </a:r>
                      <a:endParaRPr lang="es-ES" sz="1400" dirty="0">
                        <a:solidFill>
                          <a:schemeClr val="tx1"/>
                        </a:solidFill>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1400" kern="1200" dirty="0" smtClean="0">
                          <a:solidFill>
                            <a:schemeClr val="tx1"/>
                          </a:solidFill>
                          <a:latin typeface="Arial" pitchFamily="34" charset="0"/>
                          <a:cs typeface="Arial" pitchFamily="34" charset="0"/>
                        </a:rPr>
                        <a:t>Solicitan </a:t>
                      </a:r>
                      <a:r>
                        <a:rPr lang="es-CO" sz="1400" kern="1200" baseline="0" dirty="0" smtClean="0">
                          <a:solidFill>
                            <a:schemeClr val="tx1"/>
                          </a:solidFill>
                          <a:latin typeface="Arial" pitchFamily="34" charset="0"/>
                          <a:cs typeface="Arial" pitchFamily="34" charset="0"/>
                        </a:rPr>
                        <a:t> </a:t>
                      </a:r>
                      <a:r>
                        <a:rPr lang="es-CO" sz="1400" kern="1200" dirty="0" smtClean="0">
                          <a:solidFill>
                            <a:schemeClr val="tx1"/>
                          </a:solidFill>
                          <a:latin typeface="Arial" pitchFamily="34" charset="0"/>
                          <a:cs typeface="Arial" pitchFamily="34" charset="0"/>
                        </a:rPr>
                        <a:t>respuesta a derecho de petición</a:t>
                      </a:r>
                      <a:endParaRPr lang="es-ES" sz="1400" kern="1200" dirty="0" smtClean="0">
                        <a:solidFill>
                          <a:schemeClr val="tx1"/>
                        </a:solidFill>
                        <a:latin typeface="Arial" pitchFamily="34" charset="0"/>
                        <a:cs typeface="Arial" pitchFamily="34" charset="0"/>
                      </a:endParaRPr>
                    </a:p>
                    <a:p>
                      <a:pPr algn="ct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12-Ago-2021</a:t>
                      </a:r>
                      <a:endParaRPr lang="es-ES" sz="1400" dirty="0">
                        <a:solidFill>
                          <a:schemeClr val="tx1"/>
                        </a:solidFill>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1400" dirty="0" smtClean="0">
                          <a:solidFill>
                            <a:schemeClr val="tx1"/>
                          </a:solidFill>
                          <a:latin typeface="Arial" pitchFamily="34" charset="0"/>
                          <a:cs typeface="Arial" pitchFamily="34" charset="0"/>
                        </a:rPr>
                        <a:t>25-Ago-2021 </a:t>
                      </a:r>
                      <a:r>
                        <a:rPr lang="es-CO" sz="1400" smtClean="0">
                          <a:solidFill>
                            <a:schemeClr val="tx1"/>
                          </a:solidFill>
                          <a:latin typeface="Arial" pitchFamily="34" charset="0"/>
                          <a:cs typeface="Arial" pitchFamily="34" charset="0"/>
                        </a:rPr>
                        <a:t>(favorable)</a:t>
                      </a:r>
                      <a:endParaRPr lang="es-ES" sz="1400" dirty="0" smtClean="0">
                        <a:solidFill>
                          <a:schemeClr val="tx1"/>
                        </a:solidFill>
                        <a:latin typeface="Arial" pitchFamily="34" charset="0"/>
                        <a:cs typeface="Arial" pitchFamily="34" charset="0"/>
                      </a:endParaRPr>
                    </a:p>
                    <a:p>
                      <a:pPr algn="ctr"/>
                      <a:endParaRPr lang="es-ES" sz="1400" dirty="0">
                        <a:solidFill>
                          <a:schemeClr val="tx1"/>
                        </a:solidFill>
                        <a:latin typeface="Arial" pitchFamily="34" charset="0"/>
                        <a:cs typeface="Arial" pitchFamily="34" charset="0"/>
                      </a:endParaRPr>
                    </a:p>
                  </a:txBody>
                  <a:tcPr anchor="ctr"/>
                </a:tc>
              </a:tr>
            </a:tbl>
          </a:graphicData>
        </a:graphic>
      </p:graphicFrame>
      <p:sp>
        <p:nvSpPr>
          <p:cNvPr id="3" name="Título 1"/>
          <p:cNvSpPr txBox="1">
            <a:spLocks/>
          </p:cNvSpPr>
          <p:nvPr/>
        </p:nvSpPr>
        <p:spPr>
          <a:xfrm>
            <a:off x="285371" y="448647"/>
            <a:ext cx="10200541" cy="609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400" dirty="0" smtClean="0">
                <a:latin typeface="Arial Black" panose="020B0A04020102020204" pitchFamily="34" charset="0"/>
              </a:rPr>
              <a:t>BOLETIN DE TUTELAS </a:t>
            </a:r>
            <a:r>
              <a:rPr lang="es-ES" sz="2400" dirty="0" smtClean="0">
                <a:latin typeface="Arial Black" panose="020B0A04020102020204" pitchFamily="34" charset="0"/>
              </a:rPr>
              <a:t>AGOSTO </a:t>
            </a:r>
            <a:r>
              <a:rPr lang="es-ES" sz="2400" dirty="0" smtClean="0">
                <a:latin typeface="Arial Black" panose="020B0A04020102020204" pitchFamily="34" charset="0"/>
              </a:rPr>
              <a:t>2021</a:t>
            </a:r>
            <a:endParaRPr lang="es-CO" sz="2400" dirty="0">
              <a:latin typeface="Arial Black" panose="020B0A04020102020204" pitchFamily="34" charset="0"/>
            </a:endParaRPr>
          </a:p>
        </p:txBody>
      </p:sp>
    </p:spTree>
    <p:extLst>
      <p:ext uri="{BB962C8B-B14F-4D97-AF65-F5344CB8AC3E}">
        <p14:creationId xmlns:p14="http://schemas.microsoft.com/office/powerpoint/2010/main" xmlns="" val="1257651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2"/>
          <p:cNvSpPr txBox="1">
            <a:spLocks/>
          </p:cNvSpPr>
          <p:nvPr/>
        </p:nvSpPr>
        <p:spPr>
          <a:xfrm>
            <a:off x="2422566" y="1062318"/>
            <a:ext cx="7255823" cy="4924596"/>
          </a:xfrm>
          <a:prstGeom prst="rect">
            <a:avLst/>
          </a:prstGeom>
          <a:solidFill>
            <a:schemeClr val="bg1"/>
          </a:solidFill>
          <a:ln>
            <a:noFill/>
          </a:ln>
          <a:effectLst/>
          <a:scene3d>
            <a:camera prst="orthographicFront">
              <a:rot lat="0" lon="0" rev="0"/>
            </a:camera>
            <a:lightRig rig="contrasting" dir="t">
              <a:rot lat="0" lon="0" rev="7800000"/>
            </a:lightRig>
          </a:scene3d>
          <a:sp3d>
            <a:bevelT w="139700" h="139700"/>
          </a:sp3d>
        </p:spPr>
        <p:txBody>
          <a:bodyPr anchor="ctr">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CO" sz="6000" b="1"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t>GRACIAS</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s-CO" sz="6600" b="1"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s-CO" sz="6600" b="1"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endParaRPr>
          </a:p>
        </p:txBody>
      </p:sp>
      <p:pic>
        <p:nvPicPr>
          <p:cNvPr id="3" name="Picture 3" descr="C:\Users\jrodri03\Desktop\JHAYDY RODPA\IMAGENES PARA DIAPOSITIVAS\descarga (2).jpg"/>
          <p:cNvPicPr>
            <a:picLocks noChangeAspect="1" noChangeArrowheads="1"/>
          </p:cNvPicPr>
          <p:nvPr/>
        </p:nvPicPr>
        <p:blipFill>
          <a:blip r:embed="rId2" cstate="print"/>
          <a:srcRect/>
          <a:stretch>
            <a:fillRect/>
          </a:stretch>
        </p:blipFill>
        <p:spPr bwMode="auto">
          <a:xfrm>
            <a:off x="4823508" y="3166086"/>
            <a:ext cx="2935705" cy="2310063"/>
          </a:xfrm>
          <a:prstGeom prst="rect">
            <a:avLst/>
          </a:prstGeom>
          <a:noFill/>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ción1" id="{C61A8979-B2DD-439C-B13A-4067FD04E7A3}" vid="{19B68D62-4EA8-4682-AB5E-F2758D38594B}"/>
    </a:ext>
  </a:ext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ción1" id="{C61A8979-B2DD-439C-B13A-4067FD04E7A3}" vid="{DB09B226-686D-41D6-9355-6452507B665F}"/>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PRESENTACIÓN INDUMIL</Template>
  <TotalTime>215</TotalTime>
  <Words>463</Words>
  <Application>Microsoft Office PowerPoint</Application>
  <PresentationFormat>Personalizado</PresentationFormat>
  <Paragraphs>47</Paragraphs>
  <Slides>5</Slides>
  <Notes>0</Notes>
  <HiddenSlides>0</HiddenSlides>
  <MMClips>0</MMClips>
  <ScaleCrop>false</ScaleCrop>
  <HeadingPairs>
    <vt:vector size="4" baseType="variant">
      <vt:variant>
        <vt:lpstr>Tema</vt:lpstr>
      </vt:variant>
      <vt:variant>
        <vt:i4>2</vt:i4>
      </vt:variant>
      <vt:variant>
        <vt:lpstr>Títulos de diapositiva</vt:lpstr>
      </vt:variant>
      <vt:variant>
        <vt:i4>5</vt:i4>
      </vt:variant>
    </vt:vector>
  </HeadingPairs>
  <TitlesOfParts>
    <vt:vector size="7" baseType="lpstr">
      <vt:lpstr>Tema de Office</vt:lpstr>
      <vt:lpstr>Diseño personalizado</vt:lpstr>
      <vt:lpstr>Diapositiva 1</vt:lpstr>
      <vt:lpstr>Diapositiva 2</vt:lpstr>
      <vt:lpstr>Diapositiva 3</vt:lpstr>
      <vt:lpstr>Diapositiva 4</vt:lpstr>
      <vt:lpstr>Diapositiva 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Alejandra Tamayo</dc:creator>
  <cp:lastModifiedBy>Martha Isabel Gomez Pinto</cp:lastModifiedBy>
  <cp:revision>33</cp:revision>
  <dcterms:created xsi:type="dcterms:W3CDTF">2021-07-07T17:06:09Z</dcterms:created>
  <dcterms:modified xsi:type="dcterms:W3CDTF">2021-09-02T15:22:04Z</dcterms:modified>
</cp:coreProperties>
</file>