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8"/>
  </p:notesMasterIdLst>
  <p:sldIdLst>
    <p:sldId id="256" r:id="rId3"/>
    <p:sldId id="281" r:id="rId4"/>
    <p:sldId id="285" r:id="rId5"/>
    <p:sldId id="286" r:id="rId6"/>
    <p:sldId id="283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588" autoAdjust="0"/>
    <p:restoredTop sz="94660"/>
  </p:normalViewPr>
  <p:slideViewPr>
    <p:cSldViewPr snapToGrid="0">
      <p:cViewPr>
        <p:scale>
          <a:sx n="80" d="100"/>
          <a:sy n="80" d="100"/>
        </p:scale>
        <p:origin x="-1026" y="-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47700-6C43-421A-9042-2A7E54C7B957}" type="datetimeFigureOut">
              <a:rPr lang="es-ES" smtClean="0"/>
              <a:pPr/>
              <a:t>18/06/2021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9BD10-720C-4C50-9F3E-CE93CB8EEA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1898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4948-D99D-4896-A256-57C900183957}" type="datetimeFigureOut">
              <a:rPr lang="es-ES" smtClean="0"/>
              <a:pPr/>
              <a:t>18/06/2021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A5FB-84FD-4446-A1F6-682ADC1FBB90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8449"/>
            <a:ext cx="9144000" cy="691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223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7766-03B3-4023-9801-6A0BDE5ECF41}" type="datetimeFigureOut">
              <a:rPr lang="es-ES" smtClean="0"/>
              <a:pPr/>
              <a:t>18/06/2021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E5F30-0CD2-4D01-9335-CD50DEF94C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9603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64948-D99D-4896-A256-57C900183957}" type="datetimeFigureOut">
              <a:rPr lang="es-ES" smtClean="0"/>
              <a:pPr/>
              <a:t>18/06/2021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BA5FB-84FD-4446-A1F6-682ADC1FBB90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8449"/>
            <a:ext cx="9144000" cy="691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112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97766-03B3-4023-9801-6A0BDE5ECF41}" type="datetimeFigureOut">
              <a:rPr lang="es-ES" smtClean="0"/>
              <a:pPr/>
              <a:t>18/06/2021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E5F30-0CD2-4D01-9335-CD50DEF94C53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6899"/>
            <a:ext cx="9144000" cy="691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108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12742" y="2205872"/>
            <a:ext cx="40916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latin typeface="Arial Black" panose="020B0A04020102020204" pitchFamily="34" charset="0"/>
              </a:rPr>
              <a:t>BOLETÍN </a:t>
            </a:r>
            <a:r>
              <a:rPr lang="es-CO" sz="3600" dirty="0" smtClean="0">
                <a:latin typeface="Arial Black" panose="020B0A04020102020204" pitchFamily="34" charset="0"/>
              </a:rPr>
              <a:t>JURIDICO</a:t>
            </a:r>
            <a:endParaRPr lang="es-CO" sz="3600" dirty="0" smtClean="0">
              <a:latin typeface="Arial Black" panose="020B0A04020102020204" pitchFamily="34" charset="0"/>
            </a:endParaRPr>
          </a:p>
          <a:p>
            <a:pPr algn="ctr"/>
            <a:r>
              <a:rPr lang="es-CO" sz="3600" dirty="0" smtClean="0">
                <a:latin typeface="Arial Black" panose="020B0A04020102020204" pitchFamily="34" charset="0"/>
              </a:rPr>
              <a:t>JUNIO</a:t>
            </a:r>
            <a:endParaRPr lang="es-CO" sz="3600" dirty="0" smtClean="0">
              <a:latin typeface="Arial Black" panose="020B0A04020102020204" pitchFamily="34" charset="0"/>
            </a:endParaRPr>
          </a:p>
          <a:p>
            <a:pPr algn="ctr"/>
            <a:r>
              <a:rPr lang="es-CO" sz="3600" dirty="0" smtClean="0">
                <a:latin typeface="Arial Black" panose="020B0A04020102020204" pitchFamily="34" charset="0"/>
              </a:rPr>
              <a:t>2021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36784" y="578935"/>
            <a:ext cx="2124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OFICINA JÚRIDICA</a:t>
            </a: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377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3753" y="876693"/>
            <a:ext cx="8474004" cy="5561814"/>
          </a:xfrm>
        </p:spPr>
        <p:txBody>
          <a:bodyPr/>
          <a:lstStyle/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17" name="CuadroTexto 6"/>
          <p:cNvSpPr txBox="1"/>
          <p:nvPr/>
        </p:nvSpPr>
        <p:spPr>
          <a:xfrm>
            <a:off x="0" y="356260"/>
            <a:ext cx="8955297" cy="58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latin typeface="Arial Rounded MT Bold" panose="020F0704030504030204" pitchFamily="34" charset="0"/>
              </a:rPr>
              <a:t>ACCIONES CONSTITUCIONALES</a:t>
            </a:r>
            <a:endParaRPr lang="es-CO" sz="3200" b="1" dirty="0">
              <a:latin typeface="Arial Rounded MT Bold" panose="020F0704030504030204" pitchFamily="34" charset="0"/>
            </a:endParaRPr>
          </a:p>
        </p:txBody>
      </p:sp>
      <p:sp>
        <p:nvSpPr>
          <p:cNvPr id="7" name="CuadroTexto 8"/>
          <p:cNvSpPr txBox="1"/>
          <p:nvPr/>
        </p:nvSpPr>
        <p:spPr>
          <a:xfrm>
            <a:off x="237506" y="1281347"/>
            <a:ext cx="4512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Son herramientas utilizadas por los ciudadanos para la defensa de sus derechos, del interés público y de los derechos humanos.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Buscan el resarcimiento de los derechos que se presumen vulnerados en condiciones de igualdad, ante la administración de justicia o particulares.</a:t>
            </a:r>
          </a:p>
        </p:txBody>
      </p:sp>
      <p:pic>
        <p:nvPicPr>
          <p:cNvPr id="8" name="Imagen 7" descr="DERECHO CIVI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935" y="1349637"/>
            <a:ext cx="3584930" cy="2255234"/>
          </a:xfrm>
          <a:prstGeom prst="rect">
            <a:avLst/>
          </a:prstGeom>
        </p:spPr>
      </p:pic>
      <p:graphicFrame>
        <p:nvGraphicFramePr>
          <p:cNvPr id="9" name="Tab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75347884"/>
              </p:ext>
            </p:extLst>
          </p:nvPr>
        </p:nvGraphicFramePr>
        <p:xfrm>
          <a:off x="381330" y="3911763"/>
          <a:ext cx="7135751" cy="259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5582">
                  <a:extLst>
                    <a:ext uri="{9D8B030D-6E8A-4147-A177-3AD203B41FA5}">
                      <a16:colId xmlns="" xmlns:a16="http://schemas.microsoft.com/office/drawing/2014/main" val="6411124"/>
                    </a:ext>
                  </a:extLst>
                </a:gridCol>
                <a:gridCol w="4090169">
                  <a:extLst>
                    <a:ext uri="{9D8B030D-6E8A-4147-A177-3AD203B41FA5}">
                      <a16:colId xmlns="" xmlns:a16="http://schemas.microsoft.com/office/drawing/2014/main" val="35232704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Derechos de Petición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Artículo 23 CP de 1991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26115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Habeas Corpus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Artículo 30 ibídem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04484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Acción de Inconstitucionalidad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Artículo 40 numeral 6º ibídem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97615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Acción de Tutela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Artículo</a:t>
                      </a:r>
                      <a:r>
                        <a:rPr lang="es-CO" baseline="0" dirty="0" smtClean="0"/>
                        <a:t> 86 ibídem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85322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Acción de Cumplimiento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Artículo 87 ibídem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6888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Acción Popular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Artículo 88 ibídem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7498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Acción de Grupo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Artículo 89 ibídem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0087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80151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3753" y="876693"/>
            <a:ext cx="8474004" cy="5561814"/>
          </a:xfrm>
        </p:spPr>
        <p:txBody>
          <a:bodyPr/>
          <a:lstStyle/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ES" dirty="0"/>
          </a:p>
        </p:txBody>
      </p:sp>
      <p:graphicFrame>
        <p:nvGraphicFramePr>
          <p:cNvPr id="13" name="Tabl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55454120"/>
              </p:ext>
            </p:extLst>
          </p:nvPr>
        </p:nvGraphicFramePr>
        <p:xfrm>
          <a:off x="261255" y="910857"/>
          <a:ext cx="8562109" cy="5212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6291">
                  <a:extLst>
                    <a:ext uri="{9D8B030D-6E8A-4147-A177-3AD203B41FA5}">
                      <a16:colId xmlns="" xmlns:a16="http://schemas.microsoft.com/office/drawing/2014/main" val="2132644401"/>
                    </a:ext>
                  </a:extLst>
                </a:gridCol>
                <a:gridCol w="2660073">
                  <a:extLst>
                    <a:ext uri="{9D8B030D-6E8A-4147-A177-3AD203B41FA5}">
                      <a16:colId xmlns="" xmlns:a16="http://schemas.microsoft.com/office/drawing/2014/main" val="3709275990"/>
                    </a:ext>
                  </a:extLst>
                </a:gridCol>
                <a:gridCol w="1971304">
                  <a:extLst>
                    <a:ext uri="{9D8B030D-6E8A-4147-A177-3AD203B41FA5}">
                      <a16:colId xmlns="" xmlns:a16="http://schemas.microsoft.com/office/drawing/2014/main" val="1115871788"/>
                    </a:ext>
                  </a:extLst>
                </a:gridCol>
                <a:gridCol w="2434441">
                  <a:extLst>
                    <a:ext uri="{9D8B030D-6E8A-4147-A177-3AD203B41FA5}">
                      <a16:colId xmlns="" xmlns:a16="http://schemas.microsoft.com/office/drawing/2014/main" val="17281851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ACCION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FUNDAMENTO</a:t>
                      </a:r>
                      <a:r>
                        <a:rPr lang="es-CO" baseline="0" dirty="0" smtClean="0"/>
                        <a:t> CONSTITUCIONAL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FUNDAMENTO LEGAL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JURISPRUDENCIA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8777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dirty="0" smtClean="0"/>
                    </a:p>
                    <a:p>
                      <a:pPr algn="ctr"/>
                      <a:endParaRPr lang="es-CO" dirty="0" smtClean="0"/>
                    </a:p>
                    <a:p>
                      <a:pPr algn="ctr"/>
                      <a:endParaRPr lang="es-CO" dirty="0" smtClean="0"/>
                    </a:p>
                    <a:p>
                      <a:pPr algn="ctr"/>
                      <a:r>
                        <a:rPr lang="es-CO" dirty="0" smtClean="0"/>
                        <a:t>DERECHO</a:t>
                      </a:r>
                      <a:r>
                        <a:rPr lang="es-CO" baseline="0" dirty="0" smtClean="0"/>
                        <a:t> DE PETICION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dirty="0" smtClean="0"/>
                        <a:t>Toda persona tiene derecho</a:t>
                      </a:r>
                      <a:r>
                        <a:rPr lang="es-CO" baseline="0" dirty="0" smtClean="0"/>
                        <a:t> a presentar peticiones respetuosas a las autoridades por motivos de interés general o particular y ordenar pronta resolución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 smtClean="0"/>
                    </a:p>
                    <a:p>
                      <a:pPr algn="ctr"/>
                      <a:endParaRPr lang="es-CO" dirty="0" smtClean="0"/>
                    </a:p>
                    <a:p>
                      <a:pPr algn="ctr"/>
                      <a:endParaRPr lang="es-CO" dirty="0" smtClean="0"/>
                    </a:p>
                    <a:p>
                      <a:pPr algn="ctr"/>
                      <a:r>
                        <a:rPr lang="es-CO" dirty="0" smtClean="0"/>
                        <a:t>Ley 1437 de 2011</a:t>
                      </a:r>
                    </a:p>
                    <a:p>
                      <a:pPr algn="ctr"/>
                      <a:r>
                        <a:rPr lang="es-CO" dirty="0" smtClean="0"/>
                        <a:t>Ley 1755 de 2015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 smtClean="0"/>
                    </a:p>
                    <a:p>
                      <a:pPr algn="ctr"/>
                      <a:endParaRPr lang="es-CO" dirty="0" smtClean="0"/>
                    </a:p>
                    <a:p>
                      <a:pPr algn="ctr"/>
                      <a:r>
                        <a:rPr lang="es-CO" dirty="0" smtClean="0"/>
                        <a:t>Senten</a:t>
                      </a:r>
                      <a:r>
                        <a:rPr lang="es-CO" baseline="0" dirty="0" smtClean="0"/>
                        <a:t>cia T-325 de 2012</a:t>
                      </a:r>
                    </a:p>
                    <a:p>
                      <a:pPr algn="ctr"/>
                      <a:r>
                        <a:rPr lang="es-CO" baseline="0" dirty="0" smtClean="0"/>
                        <a:t>Sentencia T-084 de 2015</a:t>
                      </a:r>
                    </a:p>
                    <a:p>
                      <a:pPr algn="ctr"/>
                      <a:r>
                        <a:rPr lang="es-CO" baseline="0" dirty="0" smtClean="0"/>
                        <a:t>Sentencia T-230 de 2020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75367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dirty="0" smtClean="0"/>
                    </a:p>
                    <a:p>
                      <a:pPr algn="ctr"/>
                      <a:endParaRPr lang="es-CO" dirty="0" smtClean="0"/>
                    </a:p>
                    <a:p>
                      <a:pPr algn="ctr"/>
                      <a:endParaRPr lang="es-CO" dirty="0" smtClean="0"/>
                    </a:p>
                    <a:p>
                      <a:pPr algn="ctr"/>
                      <a:endParaRPr lang="es-CO" dirty="0" smtClean="0"/>
                    </a:p>
                    <a:p>
                      <a:pPr algn="ctr"/>
                      <a:r>
                        <a:rPr lang="es-CO" dirty="0" smtClean="0"/>
                        <a:t>HABEAS CORPUS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dirty="0" smtClean="0"/>
                        <a:t>Quien estuviere</a:t>
                      </a:r>
                      <a:r>
                        <a:rPr lang="es-CO" baseline="0" dirty="0" smtClean="0"/>
                        <a:t> privado de su libertad y creyere estarlo ilegalmente, tiene derecho a invocar ante cualquier autoridad judicial, en todo tiempo, por si o por interpuesta persona, el Habeas Corpus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 smtClean="0"/>
                    </a:p>
                    <a:p>
                      <a:pPr algn="ctr"/>
                      <a:endParaRPr lang="es-CO" dirty="0" smtClean="0"/>
                    </a:p>
                    <a:p>
                      <a:pPr algn="ctr"/>
                      <a:endParaRPr lang="es-CO" dirty="0" smtClean="0"/>
                    </a:p>
                    <a:p>
                      <a:pPr algn="ctr"/>
                      <a:r>
                        <a:rPr lang="es-CO" dirty="0" smtClean="0"/>
                        <a:t>Ley 599 de 2000</a:t>
                      </a:r>
                    </a:p>
                    <a:p>
                      <a:pPr algn="ctr"/>
                      <a:r>
                        <a:rPr lang="es-CO" dirty="0" smtClean="0"/>
                        <a:t>Ley 1095 de 2006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 smtClean="0"/>
                    </a:p>
                    <a:p>
                      <a:pPr algn="ctr"/>
                      <a:endParaRPr lang="es-CO" dirty="0" smtClean="0"/>
                    </a:p>
                    <a:p>
                      <a:pPr algn="ctr"/>
                      <a:endParaRPr lang="es-CO" dirty="0" smtClean="0"/>
                    </a:p>
                    <a:p>
                      <a:pPr algn="ctr"/>
                      <a:r>
                        <a:rPr lang="es-CO" dirty="0" smtClean="0"/>
                        <a:t>Sentencia C-187 de 2006</a:t>
                      </a:r>
                    </a:p>
                    <a:p>
                      <a:pPr algn="ctr"/>
                      <a:r>
                        <a:rPr lang="es-CO" dirty="0" smtClean="0"/>
                        <a:t>Sentencia SU350 de</a:t>
                      </a:r>
                      <a:r>
                        <a:rPr lang="es-CO" baseline="0" dirty="0" smtClean="0"/>
                        <a:t> 2019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8848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2388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3753" y="876693"/>
            <a:ext cx="8474004" cy="5561814"/>
          </a:xfrm>
        </p:spPr>
        <p:txBody>
          <a:bodyPr/>
          <a:lstStyle/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ES" dirty="0"/>
          </a:p>
        </p:txBody>
      </p:sp>
      <p:graphicFrame>
        <p:nvGraphicFramePr>
          <p:cNvPr id="6" name="Tabla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07143561"/>
              </p:ext>
            </p:extLst>
          </p:nvPr>
        </p:nvGraphicFramePr>
        <p:xfrm>
          <a:off x="382382" y="821765"/>
          <a:ext cx="8369731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9554">
                  <a:extLst>
                    <a:ext uri="{9D8B030D-6E8A-4147-A177-3AD203B41FA5}">
                      <a16:colId xmlns="" xmlns:a16="http://schemas.microsoft.com/office/drawing/2014/main" val="1940990360"/>
                    </a:ext>
                  </a:extLst>
                </a:gridCol>
                <a:gridCol w="2481943">
                  <a:extLst>
                    <a:ext uri="{9D8B030D-6E8A-4147-A177-3AD203B41FA5}">
                      <a16:colId xmlns="" xmlns:a16="http://schemas.microsoft.com/office/drawing/2014/main" val="326146217"/>
                    </a:ext>
                  </a:extLst>
                </a:gridCol>
                <a:gridCol w="2101932">
                  <a:extLst>
                    <a:ext uri="{9D8B030D-6E8A-4147-A177-3AD203B41FA5}">
                      <a16:colId xmlns="" xmlns:a16="http://schemas.microsoft.com/office/drawing/2014/main" val="1741306079"/>
                    </a:ext>
                  </a:extLst>
                </a:gridCol>
                <a:gridCol w="1876302">
                  <a:extLst>
                    <a:ext uri="{9D8B030D-6E8A-4147-A177-3AD203B41FA5}">
                      <a16:colId xmlns="" xmlns:a16="http://schemas.microsoft.com/office/drawing/2014/main" val="3692172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ACCION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FUNDAMENTO CONSTITUCIONAL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FUNDAMENTO</a:t>
                      </a:r>
                      <a:r>
                        <a:rPr lang="es-CO" baseline="0" dirty="0" smtClean="0"/>
                        <a:t> LEGAL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JURISPRUDENCIA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92544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dirty="0" smtClean="0"/>
                    </a:p>
                    <a:p>
                      <a:pPr algn="ctr"/>
                      <a:endParaRPr lang="es-CO" dirty="0" smtClean="0"/>
                    </a:p>
                    <a:p>
                      <a:pPr algn="ctr"/>
                      <a:endParaRPr lang="es-CO" dirty="0" smtClean="0"/>
                    </a:p>
                    <a:p>
                      <a:pPr algn="ctr"/>
                      <a:endParaRPr lang="es-CO" dirty="0" smtClean="0"/>
                    </a:p>
                    <a:p>
                      <a:pPr algn="ctr"/>
                      <a:r>
                        <a:rPr lang="es-CO" dirty="0" smtClean="0"/>
                        <a:t>ACCION DE TUTELA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600" dirty="0" smtClean="0"/>
                        <a:t>Toda persona tendrá acción de tutela para reclamar ante los jueces,</a:t>
                      </a:r>
                      <a:r>
                        <a:rPr lang="es-CO" sz="1600" baseline="0" dirty="0" smtClean="0"/>
                        <a:t> en todo momento y lugar, mediante procedimiento preferente y sumario, por sí misma o por quien actúe a su nombre, la protección de derechos fundamentales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 smtClean="0"/>
                    </a:p>
                    <a:p>
                      <a:pPr algn="ctr"/>
                      <a:endParaRPr lang="es-CO" dirty="0" smtClean="0"/>
                    </a:p>
                    <a:p>
                      <a:pPr algn="ctr"/>
                      <a:endParaRPr lang="es-CO" dirty="0" smtClean="0"/>
                    </a:p>
                    <a:p>
                      <a:pPr algn="ctr"/>
                      <a:r>
                        <a:rPr lang="es-CO" dirty="0" smtClean="0"/>
                        <a:t>Decreto 2591 de 1991</a:t>
                      </a:r>
                    </a:p>
                    <a:p>
                      <a:pPr algn="ctr"/>
                      <a:r>
                        <a:rPr lang="es-CO" dirty="0" smtClean="0"/>
                        <a:t>Decreto 1069 de 2015</a:t>
                      </a:r>
                    </a:p>
                    <a:p>
                      <a:pPr algn="ctr"/>
                      <a:r>
                        <a:rPr lang="es-CO" dirty="0" smtClean="0"/>
                        <a:t>Decreto 333 de 2021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 smtClean="0"/>
                    </a:p>
                    <a:p>
                      <a:pPr algn="ctr"/>
                      <a:endParaRPr lang="es-CO" dirty="0" smtClean="0"/>
                    </a:p>
                    <a:p>
                      <a:pPr algn="ctr"/>
                      <a:endParaRPr lang="es-CO" dirty="0" smtClean="0"/>
                    </a:p>
                    <a:p>
                      <a:pPr algn="ctr"/>
                      <a:r>
                        <a:rPr lang="es-CO" dirty="0" smtClean="0"/>
                        <a:t>Sentencia T-184 de 2007</a:t>
                      </a:r>
                    </a:p>
                    <a:p>
                      <a:pPr algn="ctr"/>
                      <a:r>
                        <a:rPr lang="es-CO" dirty="0" smtClean="0"/>
                        <a:t>Sentencia T-185 de 2007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39260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dirty="0" smtClean="0"/>
                    </a:p>
                    <a:p>
                      <a:pPr algn="ctr"/>
                      <a:r>
                        <a:rPr lang="es-CO" dirty="0" smtClean="0"/>
                        <a:t>ACCION DE CUMPLIMIENTO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600" dirty="0" smtClean="0"/>
                        <a:t>Tod</a:t>
                      </a:r>
                      <a:r>
                        <a:rPr lang="es-CO" sz="1600" baseline="0" dirty="0" smtClean="0"/>
                        <a:t>a persona podrá acudir ante la autoridad para hacer efectivo el cumplimiento de una ley o acto administrativo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 smtClean="0"/>
                    </a:p>
                    <a:p>
                      <a:pPr algn="ctr"/>
                      <a:r>
                        <a:rPr lang="es-CO" dirty="0" smtClean="0"/>
                        <a:t>Ley 393 de 1997</a:t>
                      </a:r>
                    </a:p>
                    <a:p>
                      <a:pPr algn="ctr"/>
                      <a:r>
                        <a:rPr lang="es-CO" dirty="0" smtClean="0"/>
                        <a:t>Ley 1437 de 2011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 smtClean="0"/>
                    </a:p>
                    <a:p>
                      <a:pPr algn="ctr"/>
                      <a:r>
                        <a:rPr lang="es-CO" dirty="0" smtClean="0"/>
                        <a:t>Sentencia</a:t>
                      </a:r>
                      <a:r>
                        <a:rPr lang="es-CO" baseline="0" dirty="0" smtClean="0"/>
                        <a:t> C-157 de 1998</a:t>
                      </a:r>
                    </a:p>
                    <a:p>
                      <a:pPr algn="ctr"/>
                      <a:r>
                        <a:rPr lang="es-CO" baseline="0" dirty="0" smtClean="0"/>
                        <a:t>Sentencia C-638 de 2000</a:t>
                      </a:r>
                    </a:p>
                    <a:p>
                      <a:pPr algn="ctr"/>
                      <a:r>
                        <a:rPr lang="es-CO" baseline="0" dirty="0" smtClean="0"/>
                        <a:t>Sentencia T-870 de 2002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19989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23885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" y="365125"/>
            <a:ext cx="9144000" cy="389019"/>
          </a:xfrm>
        </p:spPr>
        <p:txBody>
          <a:bodyPr>
            <a:noAutofit/>
          </a:bodyPr>
          <a:lstStyle/>
          <a:p>
            <a:pPr algn="ctr"/>
            <a:r>
              <a:rPr lang="es-CO" sz="2000" dirty="0" smtClean="0">
                <a:latin typeface="Arial Black" panose="020B0A04020102020204" pitchFamily="34" charset="0"/>
              </a:rPr>
              <a:t>BOLETÍN JURÍDICO – AL 15 DE NOVIEMBRE</a:t>
            </a:r>
            <a:endParaRPr lang="es-ES" sz="2000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3753" y="876693"/>
            <a:ext cx="8474004" cy="5561814"/>
          </a:xfrm>
        </p:spPr>
        <p:txBody>
          <a:bodyPr/>
          <a:lstStyle/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995081" y="1183341"/>
            <a:ext cx="7167284" cy="4948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O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</a:p>
          <a:p>
            <a:pPr algn="just"/>
            <a:endParaRPr lang="es-CO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 descr="C:\Users\jrodri03\Desktop\JHAYDY RODPA\IMAGENES PARA DIAPOSITIVAS\descarga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9445" y="3313216"/>
            <a:ext cx="4286992" cy="2351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762507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3459</TotalTime>
  <Words>318</Words>
  <Application>Microsoft Office PowerPoint</Application>
  <PresentationFormat>Presentación en pantalla (4:3)</PresentationFormat>
  <Paragraphs>117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7" baseType="lpstr">
      <vt:lpstr>Tema de Office</vt:lpstr>
      <vt:lpstr>Diseño personalizado</vt:lpstr>
      <vt:lpstr>Diapositiva 1</vt:lpstr>
      <vt:lpstr>Diapositiva 2</vt:lpstr>
      <vt:lpstr>Diapositiva 3</vt:lpstr>
      <vt:lpstr>Diapositiva 4</vt:lpstr>
      <vt:lpstr>BOLETÍN JURÍDICO – AL 15 DE NOVIEMBRE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Jean Carlos Ramirez Fajardo</dc:creator>
  <cp:lastModifiedBy>Martha Isabel Gomez Pinto</cp:lastModifiedBy>
  <cp:revision>277</cp:revision>
  <dcterms:created xsi:type="dcterms:W3CDTF">2020-09-02T14:22:44Z</dcterms:created>
  <dcterms:modified xsi:type="dcterms:W3CDTF">2021-06-18T18:34:50Z</dcterms:modified>
</cp:coreProperties>
</file>