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1"/>
  </p:notesMasterIdLst>
  <p:sldIdLst>
    <p:sldId id="256" r:id="rId3"/>
    <p:sldId id="263" r:id="rId4"/>
    <p:sldId id="266" r:id="rId5"/>
    <p:sldId id="273" r:id="rId6"/>
    <p:sldId id="269" r:id="rId7"/>
    <p:sldId id="270" r:id="rId8"/>
    <p:sldId id="272" r:id="rId9"/>
    <p:sldId id="27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00"/>
    <a:srgbClr val="DAA600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7E4FC-1C22-4991-A2DF-562901A7F64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38599F-F10F-449A-B6C4-2A4EF7772A91}">
      <dgm:prSet phldrT="[Texto]" custT="1"/>
      <dgm:spPr/>
      <dgm:t>
        <a:bodyPr/>
        <a:lstStyle/>
        <a:p>
          <a:r>
            <a:rPr lang="es-CO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Suspensión disciplinaria</a:t>
          </a:r>
          <a:endParaRPr lang="es-ES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2CB0540-99B2-4DBE-9542-819CCFE6760E}" type="parTrans" cxnId="{13EB4652-4A3F-487E-92C7-E2505790D9D1}">
      <dgm:prSet/>
      <dgm:spPr/>
      <dgm:t>
        <a:bodyPr/>
        <a:lstStyle/>
        <a:p>
          <a:endParaRPr lang="es-ES"/>
        </a:p>
      </dgm:t>
    </dgm:pt>
    <dgm:pt modelId="{2E85B776-1109-4BEB-8BD9-63C605709E7B}" type="sibTrans" cxnId="{13EB4652-4A3F-487E-92C7-E2505790D9D1}">
      <dgm:prSet/>
      <dgm:spPr/>
      <dgm:t>
        <a:bodyPr/>
        <a:lstStyle/>
        <a:p>
          <a:endParaRPr lang="es-ES"/>
        </a:p>
      </dgm:t>
    </dgm:pt>
    <dgm:pt modelId="{097A50EA-BEF5-4CF0-B7D6-C56EBFFE9697}">
      <dgm:prSet phldrT="[Texto]" custT="1"/>
      <dgm:spPr/>
      <dgm:t>
        <a:bodyPr/>
        <a:lstStyle/>
        <a:p>
          <a:r>
            <a:rPr lang="es-CO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Juzgamiento</a:t>
          </a:r>
          <a:endParaRPr lang="es-ES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BC4438F-1A8F-4521-B71C-75B037D51224}" type="parTrans" cxnId="{82774FD7-341A-480F-8254-91CB15AFC4BE}">
      <dgm:prSet/>
      <dgm:spPr/>
      <dgm:t>
        <a:bodyPr/>
        <a:lstStyle/>
        <a:p>
          <a:endParaRPr lang="es-ES"/>
        </a:p>
      </dgm:t>
    </dgm:pt>
    <dgm:pt modelId="{F758263F-05D7-4445-B918-9C54FEFC5501}" type="sibTrans" cxnId="{82774FD7-341A-480F-8254-91CB15AFC4BE}">
      <dgm:prSet/>
      <dgm:spPr/>
      <dgm:t>
        <a:bodyPr/>
        <a:lstStyle/>
        <a:p>
          <a:endParaRPr lang="es-ES"/>
        </a:p>
      </dgm:t>
    </dgm:pt>
    <dgm:pt modelId="{F7421654-F7A5-443E-83E2-447EA7B4CA49}">
      <dgm:prSet custT="1"/>
      <dgm:spPr/>
      <dgm:t>
        <a:bodyPr/>
        <a:lstStyle/>
        <a:p>
          <a:r>
            <a:rPr lang="es-CO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Cierre de investigación y evaluación</a:t>
          </a:r>
          <a:endParaRPr lang="es-ES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C5DCCD-B8DB-4738-B620-353B7A67AA68}" type="parTrans" cxnId="{3184B39F-C1A5-481B-8068-57FDF8940B0E}">
      <dgm:prSet/>
      <dgm:spPr/>
      <dgm:t>
        <a:bodyPr/>
        <a:lstStyle/>
        <a:p>
          <a:endParaRPr lang="es-ES"/>
        </a:p>
      </dgm:t>
    </dgm:pt>
    <dgm:pt modelId="{094AF213-2742-4148-9DDF-B4E9D4D01394}" type="sibTrans" cxnId="{3184B39F-C1A5-481B-8068-57FDF8940B0E}">
      <dgm:prSet/>
      <dgm:spPr/>
      <dgm:t>
        <a:bodyPr/>
        <a:lstStyle/>
        <a:p>
          <a:endParaRPr lang="es-ES"/>
        </a:p>
      </dgm:t>
    </dgm:pt>
    <dgm:pt modelId="{01D40A6E-7E15-4B0C-8B41-A82A215AF70C}">
      <dgm:prSet custT="1"/>
      <dgm:spPr/>
      <dgm:t>
        <a:bodyPr/>
        <a:lstStyle/>
        <a:p>
          <a:r>
            <a:rPr lang="es-CO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Investigación disciplinaria</a:t>
          </a:r>
          <a:endParaRPr lang="es-ES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FE67E12-AD50-4C64-968F-57E58835E27D}" type="parTrans" cxnId="{39B5917B-FA57-49D9-B2D9-A96ACA85E9A2}">
      <dgm:prSet/>
      <dgm:spPr/>
      <dgm:t>
        <a:bodyPr/>
        <a:lstStyle/>
        <a:p>
          <a:endParaRPr lang="es-ES"/>
        </a:p>
      </dgm:t>
    </dgm:pt>
    <dgm:pt modelId="{01CA29CB-EA2D-4CE1-BE3F-08B699709333}" type="sibTrans" cxnId="{39B5917B-FA57-49D9-B2D9-A96ACA85E9A2}">
      <dgm:prSet/>
      <dgm:spPr/>
      <dgm:t>
        <a:bodyPr/>
        <a:lstStyle/>
        <a:p>
          <a:endParaRPr lang="es-ES"/>
        </a:p>
      </dgm:t>
    </dgm:pt>
    <dgm:pt modelId="{79F48A3D-5BD5-40C8-A0E2-103367E9467C}">
      <dgm:prSet custT="1"/>
      <dgm:spPr/>
      <dgm:t>
        <a:bodyPr/>
        <a:lstStyle/>
        <a:p>
          <a:r>
            <a: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Etapa de indagación previa e investigaciones</a:t>
          </a:r>
        </a:p>
      </dgm:t>
    </dgm:pt>
    <dgm:pt modelId="{F73C78CD-26F6-4A99-9250-5A83A0463481}" type="parTrans" cxnId="{44C0CCBD-B203-4CF6-8AA7-404F8D249769}">
      <dgm:prSet/>
      <dgm:spPr/>
      <dgm:t>
        <a:bodyPr/>
        <a:lstStyle/>
        <a:p>
          <a:endParaRPr lang="es-ES"/>
        </a:p>
      </dgm:t>
    </dgm:pt>
    <dgm:pt modelId="{FFAA176D-48D9-40EF-825F-1F1DA7B1E282}" type="sibTrans" cxnId="{44C0CCBD-B203-4CF6-8AA7-404F8D249769}">
      <dgm:prSet/>
      <dgm:spPr/>
      <dgm:t>
        <a:bodyPr/>
        <a:lstStyle/>
        <a:p>
          <a:endParaRPr lang="es-ES"/>
        </a:p>
      </dgm:t>
    </dgm:pt>
    <dgm:pt modelId="{2537E30E-68A6-49FB-A7EB-EA2ABAE60B19}" type="pres">
      <dgm:prSet presAssocID="{19E7E4FC-1C22-4991-A2DF-562901A7F6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BE2C6F-9523-4451-B29B-E19055EA1729}" type="pres">
      <dgm:prSet presAssocID="{79F48A3D-5BD5-40C8-A0E2-103367E946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B1D1D8-19A5-4C88-8011-467331B34B4D}" type="pres">
      <dgm:prSet presAssocID="{FFAA176D-48D9-40EF-825F-1F1DA7B1E282}" presName="sibTrans" presStyleCnt="0"/>
      <dgm:spPr/>
    </dgm:pt>
    <dgm:pt modelId="{C37DFE8B-7CEC-4686-B727-267DBFD7E091}" type="pres">
      <dgm:prSet presAssocID="{01D40A6E-7E15-4B0C-8B41-A82A215AF70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816C03-4DB8-4DBC-BA18-14562E148010}" type="pres">
      <dgm:prSet presAssocID="{01CA29CB-EA2D-4CE1-BE3F-08B699709333}" presName="sibTrans" presStyleCnt="0"/>
      <dgm:spPr/>
    </dgm:pt>
    <dgm:pt modelId="{13C9BE94-FFFB-49F3-8C7E-0C0EEA86AC27}" type="pres">
      <dgm:prSet presAssocID="{E638599F-F10F-449A-B6C4-2A4EF7772A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E35F3A-C280-4668-9D2E-5CED9541E77D}" type="pres">
      <dgm:prSet presAssocID="{2E85B776-1109-4BEB-8BD9-63C605709E7B}" presName="sibTrans" presStyleCnt="0"/>
      <dgm:spPr/>
    </dgm:pt>
    <dgm:pt modelId="{E5036B96-0AFC-4843-85AB-486AFB04912A}" type="pres">
      <dgm:prSet presAssocID="{F7421654-F7A5-443E-83E2-447EA7B4CA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C7BDA9-CF76-4F30-9C57-697164D8044F}" type="pres">
      <dgm:prSet presAssocID="{094AF213-2742-4148-9DDF-B4E9D4D01394}" presName="sibTrans" presStyleCnt="0"/>
      <dgm:spPr/>
    </dgm:pt>
    <dgm:pt modelId="{CB9D9510-E18E-4ACD-9090-439EDD1A4F10}" type="pres">
      <dgm:prSet presAssocID="{097A50EA-BEF5-4CF0-B7D6-C56EBFFE96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C0CCBD-B203-4CF6-8AA7-404F8D249769}" srcId="{19E7E4FC-1C22-4991-A2DF-562901A7F646}" destId="{79F48A3D-5BD5-40C8-A0E2-103367E9467C}" srcOrd="0" destOrd="0" parTransId="{F73C78CD-26F6-4A99-9250-5A83A0463481}" sibTransId="{FFAA176D-48D9-40EF-825F-1F1DA7B1E282}"/>
    <dgm:cxn modelId="{82774FD7-341A-480F-8254-91CB15AFC4BE}" srcId="{19E7E4FC-1C22-4991-A2DF-562901A7F646}" destId="{097A50EA-BEF5-4CF0-B7D6-C56EBFFE9697}" srcOrd="4" destOrd="0" parTransId="{ABC4438F-1A8F-4521-B71C-75B037D51224}" sibTransId="{F758263F-05D7-4445-B918-9C54FEFC5501}"/>
    <dgm:cxn modelId="{4641CE25-AE8A-486F-89BA-4221C5232807}" type="presOf" srcId="{01D40A6E-7E15-4B0C-8B41-A82A215AF70C}" destId="{C37DFE8B-7CEC-4686-B727-267DBFD7E091}" srcOrd="0" destOrd="0" presId="urn:microsoft.com/office/officeart/2005/8/layout/hList6"/>
    <dgm:cxn modelId="{39B5917B-FA57-49D9-B2D9-A96ACA85E9A2}" srcId="{19E7E4FC-1C22-4991-A2DF-562901A7F646}" destId="{01D40A6E-7E15-4B0C-8B41-A82A215AF70C}" srcOrd="1" destOrd="0" parTransId="{4FE67E12-AD50-4C64-968F-57E58835E27D}" sibTransId="{01CA29CB-EA2D-4CE1-BE3F-08B699709333}"/>
    <dgm:cxn modelId="{3184B39F-C1A5-481B-8068-57FDF8940B0E}" srcId="{19E7E4FC-1C22-4991-A2DF-562901A7F646}" destId="{F7421654-F7A5-443E-83E2-447EA7B4CA49}" srcOrd="3" destOrd="0" parTransId="{86C5DCCD-B8DB-4738-B620-353B7A67AA68}" sibTransId="{094AF213-2742-4148-9DDF-B4E9D4D01394}"/>
    <dgm:cxn modelId="{DE16957B-B9AD-483A-B7B9-EF1977B483BB}" type="presOf" srcId="{F7421654-F7A5-443E-83E2-447EA7B4CA49}" destId="{E5036B96-0AFC-4843-85AB-486AFB04912A}" srcOrd="0" destOrd="0" presId="urn:microsoft.com/office/officeart/2005/8/layout/hList6"/>
    <dgm:cxn modelId="{B76AAD7E-E060-4121-AA25-BD84D1EDD6DE}" type="presOf" srcId="{19E7E4FC-1C22-4991-A2DF-562901A7F646}" destId="{2537E30E-68A6-49FB-A7EB-EA2ABAE60B19}" srcOrd="0" destOrd="0" presId="urn:microsoft.com/office/officeart/2005/8/layout/hList6"/>
    <dgm:cxn modelId="{4D59FA43-DDD0-4A7F-A245-0B078B450B23}" type="presOf" srcId="{097A50EA-BEF5-4CF0-B7D6-C56EBFFE9697}" destId="{CB9D9510-E18E-4ACD-9090-439EDD1A4F10}" srcOrd="0" destOrd="0" presId="urn:microsoft.com/office/officeart/2005/8/layout/hList6"/>
    <dgm:cxn modelId="{E0806F4F-C094-454C-8959-C377F1343BD8}" type="presOf" srcId="{79F48A3D-5BD5-40C8-A0E2-103367E9467C}" destId="{23BE2C6F-9523-4451-B29B-E19055EA1729}" srcOrd="0" destOrd="0" presId="urn:microsoft.com/office/officeart/2005/8/layout/hList6"/>
    <dgm:cxn modelId="{4B313C5C-55DB-4B00-86FF-FCD0B3B6C156}" type="presOf" srcId="{E638599F-F10F-449A-B6C4-2A4EF7772A91}" destId="{13C9BE94-FFFB-49F3-8C7E-0C0EEA86AC27}" srcOrd="0" destOrd="0" presId="urn:microsoft.com/office/officeart/2005/8/layout/hList6"/>
    <dgm:cxn modelId="{13EB4652-4A3F-487E-92C7-E2505790D9D1}" srcId="{19E7E4FC-1C22-4991-A2DF-562901A7F646}" destId="{E638599F-F10F-449A-B6C4-2A4EF7772A91}" srcOrd="2" destOrd="0" parTransId="{32CB0540-99B2-4DBE-9542-819CCFE6760E}" sibTransId="{2E85B776-1109-4BEB-8BD9-63C605709E7B}"/>
    <dgm:cxn modelId="{64D75805-1833-4145-A5AC-21B66FAF1A88}" type="presParOf" srcId="{2537E30E-68A6-49FB-A7EB-EA2ABAE60B19}" destId="{23BE2C6F-9523-4451-B29B-E19055EA1729}" srcOrd="0" destOrd="0" presId="urn:microsoft.com/office/officeart/2005/8/layout/hList6"/>
    <dgm:cxn modelId="{AEC0ED28-2CA6-4103-B7C9-17B1710AEFEC}" type="presParOf" srcId="{2537E30E-68A6-49FB-A7EB-EA2ABAE60B19}" destId="{A5B1D1D8-19A5-4C88-8011-467331B34B4D}" srcOrd="1" destOrd="0" presId="urn:microsoft.com/office/officeart/2005/8/layout/hList6"/>
    <dgm:cxn modelId="{9795E1B0-A7F1-4737-B46B-141ADDEC1A33}" type="presParOf" srcId="{2537E30E-68A6-49FB-A7EB-EA2ABAE60B19}" destId="{C37DFE8B-7CEC-4686-B727-267DBFD7E091}" srcOrd="2" destOrd="0" presId="urn:microsoft.com/office/officeart/2005/8/layout/hList6"/>
    <dgm:cxn modelId="{617A81E7-2058-4909-8352-8786C30BD703}" type="presParOf" srcId="{2537E30E-68A6-49FB-A7EB-EA2ABAE60B19}" destId="{89816C03-4DB8-4DBC-BA18-14562E148010}" srcOrd="3" destOrd="0" presId="urn:microsoft.com/office/officeart/2005/8/layout/hList6"/>
    <dgm:cxn modelId="{561D6246-B31C-42AC-BB38-63A696CAF1D6}" type="presParOf" srcId="{2537E30E-68A6-49FB-A7EB-EA2ABAE60B19}" destId="{13C9BE94-FFFB-49F3-8C7E-0C0EEA86AC27}" srcOrd="4" destOrd="0" presId="urn:microsoft.com/office/officeart/2005/8/layout/hList6"/>
    <dgm:cxn modelId="{CBF58D0A-FC83-49E9-8C38-6B6AEB670395}" type="presParOf" srcId="{2537E30E-68A6-49FB-A7EB-EA2ABAE60B19}" destId="{2BE35F3A-C280-4668-9D2E-5CED9541E77D}" srcOrd="5" destOrd="0" presId="urn:microsoft.com/office/officeart/2005/8/layout/hList6"/>
    <dgm:cxn modelId="{C5071A5B-626D-4F9C-8DC1-460E760A3005}" type="presParOf" srcId="{2537E30E-68A6-49FB-A7EB-EA2ABAE60B19}" destId="{E5036B96-0AFC-4843-85AB-486AFB04912A}" srcOrd="6" destOrd="0" presId="urn:microsoft.com/office/officeart/2005/8/layout/hList6"/>
    <dgm:cxn modelId="{84C50E0A-4D38-45E1-BA02-7FC958351513}" type="presParOf" srcId="{2537E30E-68A6-49FB-A7EB-EA2ABAE60B19}" destId="{80C7BDA9-CF76-4F30-9C57-697164D8044F}" srcOrd="7" destOrd="0" presId="urn:microsoft.com/office/officeart/2005/8/layout/hList6"/>
    <dgm:cxn modelId="{BA63C58C-9E57-41D0-A55D-8158FF284889}" type="presParOf" srcId="{2537E30E-68A6-49FB-A7EB-EA2ABAE60B19}" destId="{CB9D9510-E18E-4ACD-9090-439EDD1A4F10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E2C6F-9523-4451-B29B-E19055EA1729}">
      <dsp:nvSpPr>
        <dsp:cNvPr id="0" name=""/>
        <dsp:cNvSpPr/>
      </dsp:nvSpPr>
      <dsp:spPr>
        <a:xfrm rot="16200000">
          <a:off x="-1511284" y="1515344"/>
          <a:ext cx="4455268" cy="142457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Etapa de indagación previa e investigaciones</a:t>
          </a:r>
        </a:p>
      </dsp:txBody>
      <dsp:txXfrm rot="5400000">
        <a:off x="4060" y="891054"/>
        <a:ext cx="1424579" cy="2673160"/>
      </dsp:txXfrm>
    </dsp:sp>
    <dsp:sp modelId="{C37DFE8B-7CEC-4686-B727-267DBFD7E091}">
      <dsp:nvSpPr>
        <dsp:cNvPr id="0" name=""/>
        <dsp:cNvSpPr/>
      </dsp:nvSpPr>
      <dsp:spPr>
        <a:xfrm rot="16200000">
          <a:off x="20138" y="1515344"/>
          <a:ext cx="4455268" cy="142457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Investigación disciplinaria</a:t>
          </a:r>
          <a:endParaRPr lang="es-ES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1535482" y="891054"/>
        <a:ext cx="1424579" cy="2673160"/>
      </dsp:txXfrm>
    </dsp:sp>
    <dsp:sp modelId="{13C9BE94-FFFB-49F3-8C7E-0C0EEA86AC27}">
      <dsp:nvSpPr>
        <dsp:cNvPr id="0" name=""/>
        <dsp:cNvSpPr/>
      </dsp:nvSpPr>
      <dsp:spPr>
        <a:xfrm rot="16200000">
          <a:off x="1551561" y="1515344"/>
          <a:ext cx="4455268" cy="142457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Suspensión disciplinaria</a:t>
          </a:r>
          <a:endParaRPr lang="es-ES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066905" y="891054"/>
        <a:ext cx="1424579" cy="2673160"/>
      </dsp:txXfrm>
    </dsp:sp>
    <dsp:sp modelId="{E5036B96-0AFC-4843-85AB-486AFB04912A}">
      <dsp:nvSpPr>
        <dsp:cNvPr id="0" name=""/>
        <dsp:cNvSpPr/>
      </dsp:nvSpPr>
      <dsp:spPr>
        <a:xfrm rot="16200000">
          <a:off x="3082984" y="1515344"/>
          <a:ext cx="4455268" cy="142457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Cierre de investigación y evaluación</a:t>
          </a:r>
          <a:endParaRPr lang="es-ES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598328" y="891054"/>
        <a:ext cx="1424579" cy="2673160"/>
      </dsp:txXfrm>
    </dsp:sp>
    <dsp:sp modelId="{CB9D9510-E18E-4ACD-9090-439EDD1A4F10}">
      <dsp:nvSpPr>
        <dsp:cNvPr id="0" name=""/>
        <dsp:cNvSpPr/>
      </dsp:nvSpPr>
      <dsp:spPr>
        <a:xfrm rot="16200000">
          <a:off x="4614407" y="1515344"/>
          <a:ext cx="4455268" cy="142457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Juzgamiento</a:t>
          </a:r>
          <a:endParaRPr lang="es-ES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6129751" y="891054"/>
        <a:ext cx="1424579" cy="267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7700-6C43-421A-9042-2A7E54C7B957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9BD10-720C-4C50-9F3E-CE93CB8EEA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98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4948-D99D-4896-A256-57C900183957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5FB-84FD-4446-A1F6-682ADC1FBB9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4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7766-03B3-4023-9801-6A0BDE5ECF41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5F30-0CD2-4D01-9335-CD50DEF94C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03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4948-D99D-4896-A256-57C900183957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A5FB-84FD-4446-A1F6-682ADC1FBB9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4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7766-03B3-4023-9801-6A0BDE5ECF41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5F30-0CD2-4D01-9335-CD50DEF94C5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9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8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59854" y="2060620"/>
            <a:ext cx="4538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rial Black" panose="020B0A04020102020204" pitchFamily="34" charset="0"/>
              </a:rPr>
              <a:t>Boletín Informativo </a:t>
            </a:r>
          </a:p>
          <a:p>
            <a:r>
              <a:rPr lang="es-CO" sz="4000" dirty="0" smtClean="0">
                <a:latin typeface="Arial Black" panose="020B0A04020102020204" pitchFamily="34" charset="0"/>
              </a:rPr>
              <a:t>Derecho</a:t>
            </a:r>
          </a:p>
          <a:p>
            <a:r>
              <a:rPr lang="es-CO" sz="4000" dirty="0" smtClean="0">
                <a:latin typeface="Arial Black" panose="020B0A04020102020204" pitchFamily="34" charset="0"/>
              </a:rPr>
              <a:t>Disciplinario</a:t>
            </a:r>
            <a:endParaRPr lang="es-ES" sz="40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36784" y="578935"/>
            <a:ext cx="212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Oficina Jurídica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5494"/>
            <a:ext cx="9144000" cy="430306"/>
          </a:xfrm>
        </p:spPr>
        <p:txBody>
          <a:bodyPr>
            <a:normAutofit/>
          </a:bodyPr>
          <a:lstStyle/>
          <a:p>
            <a:pPr algn="ctr"/>
            <a:r>
              <a:rPr lang="es-CO" sz="2000" dirty="0">
                <a:latin typeface="Arial Black" panose="020B0A04020102020204" pitchFamily="34" charset="0"/>
              </a:rPr>
              <a:t>Boletín Informativo – Derecho Disciplinario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7680" y="874058"/>
            <a:ext cx="7937126" cy="5458647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807397" y="1089497"/>
            <a:ext cx="7558390" cy="5155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 algn="ctr"/>
            <a:r>
              <a:rPr lang="es-CO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 </a:t>
            </a:r>
          </a:p>
          <a:p>
            <a:pPr marL="444500" algn="ctr"/>
            <a:r>
              <a:rPr lang="es-CO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MATERIA </a:t>
            </a:r>
          </a:p>
          <a:p>
            <a:pPr marL="444500" algn="ctr"/>
            <a:r>
              <a:rPr lang="es-CO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DISCIPLINARIA</a:t>
            </a:r>
          </a:p>
          <a:p>
            <a:pPr marL="444500" algn="ctr"/>
            <a:endParaRPr lang="es-CO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algn="ctr"/>
            <a:endParaRPr lang="es-CO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03506" y="4659550"/>
            <a:ext cx="6556443" cy="301556"/>
          </a:xfrm>
          <a:prstGeom prst="rect">
            <a:avLst/>
          </a:prstGeom>
          <a:solidFill>
            <a:srgbClr val="DAA6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 indent="-444500"/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II DE LA LEY 1952 DE 2019, </a:t>
            </a:r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 entrará en 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313233" y="5087567"/>
            <a:ext cx="6546716" cy="291829"/>
          </a:xfrm>
          <a:prstGeom prst="rect">
            <a:avLst/>
          </a:prstGeom>
          <a:solidFill>
            <a:srgbClr val="DAA6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Vigor el 1° de julio del 2021, según el artículo 140 del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22962" y="5525311"/>
            <a:ext cx="6556442" cy="311285"/>
          </a:xfrm>
          <a:prstGeom prst="rect">
            <a:avLst/>
          </a:prstGeom>
          <a:solidFill>
            <a:srgbClr val="DAA6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Plan Nacional de Desarrollo 2018-2022 – Ley 1955/2019.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094" y="255494"/>
            <a:ext cx="8031257" cy="430306"/>
          </a:xfrm>
        </p:spPr>
        <p:txBody>
          <a:bodyPr>
            <a:normAutofit/>
          </a:bodyPr>
          <a:lstStyle/>
          <a:p>
            <a:pPr algn="ctr"/>
            <a:r>
              <a:rPr lang="es-CO" sz="2000" dirty="0">
                <a:latin typeface="Arial Black" panose="020B0A04020102020204" pitchFamily="34" charset="0"/>
              </a:rPr>
              <a:t>Boletín Informativo – Derecho Disciplinario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0860" y="1517514"/>
            <a:ext cx="6858000" cy="4085618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797668" y="1138135"/>
            <a:ext cx="7577847" cy="4922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0" indent="-457200" defTabSz="439738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787939" y="1157592"/>
            <a:ext cx="4387175" cy="161479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39738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Competencia por la calidad del sujeto disciplinable – Factor funcional</a:t>
            </a:r>
          </a:p>
          <a:p>
            <a:pPr marL="360363" indent="-360363" algn="just" defTabSz="455613">
              <a:tabLst>
                <a:tab pos="6372225" algn="l"/>
                <a:tab pos="6818313" algn="l"/>
              </a:tabLst>
            </a:pPr>
            <a: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455613">
              <a:tabLst>
                <a:tab pos="5924550" algn="l"/>
                <a:tab pos="6372225" algn="l"/>
                <a:tab pos="6634163" algn="l"/>
                <a:tab pos="6818313" algn="l"/>
              </a:tabLst>
            </a:pPr>
            <a: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 a las entidades estatales investigar y fallar disciplinaria a sus servidores públicos.</a:t>
            </a:r>
          </a:p>
        </p:txBody>
      </p:sp>
      <p:sp>
        <p:nvSpPr>
          <p:cNvPr id="11" name="10 Pentágono"/>
          <p:cNvSpPr/>
          <p:nvPr/>
        </p:nvSpPr>
        <p:spPr>
          <a:xfrm>
            <a:off x="784697" y="4452026"/>
            <a:ext cx="4390417" cy="161479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5613">
              <a:tabLst>
                <a:tab pos="5924550" algn="l"/>
                <a:tab pos="6372225" algn="l"/>
                <a:tab pos="6634163" algn="l"/>
                <a:tab pos="6818313" algn="l"/>
              </a:tabLst>
            </a:pPr>
            <a: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contratistas serán disciplinables única </a:t>
            </a:r>
          </a:p>
          <a:p>
            <a:pPr algn="just" defTabSz="455613">
              <a:tabLst>
                <a:tab pos="5924550" algn="l"/>
                <a:tab pos="6372225" algn="l"/>
                <a:tab pos="6634163" algn="l"/>
                <a:tab pos="6818313" algn="l"/>
              </a:tabLst>
            </a:pPr>
            <a: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exclusivamente por la Procuraduría General de la Nación.</a:t>
            </a:r>
          </a:p>
          <a:p>
            <a:pPr algn="just" defTabSz="455613">
              <a:tabLst>
                <a:tab pos="5924550" algn="l"/>
                <a:tab pos="6372225" algn="l"/>
                <a:tab pos="6634163" algn="l"/>
                <a:tab pos="6818313" algn="l"/>
              </a:tabLst>
            </a:pPr>
            <a:endParaRPr lang="es-CO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5613">
              <a:tabLst>
                <a:tab pos="5924550" algn="l"/>
                <a:tab pos="6372225" algn="l"/>
                <a:tab pos="6634163" algn="l"/>
                <a:tab pos="6818313" algn="l"/>
              </a:tabLst>
            </a:pPr>
            <a: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resulte incompatible la aplicación de los factores territorial y funcional para determinar la competencia, prevalecerá el factor funcional.</a:t>
            </a:r>
          </a:p>
        </p:txBody>
      </p:sp>
      <p:sp>
        <p:nvSpPr>
          <p:cNvPr id="12" name="11 Pentágono"/>
          <p:cNvSpPr/>
          <p:nvPr/>
        </p:nvSpPr>
        <p:spPr>
          <a:xfrm flipH="1">
            <a:off x="4085617" y="2879387"/>
            <a:ext cx="4280170" cy="161479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5613">
              <a:tabLst>
                <a:tab pos="5924550" algn="l"/>
                <a:tab pos="6372225" algn="l"/>
                <a:tab pos="6634163" algn="l"/>
                <a:tab pos="6818313" algn="l"/>
              </a:tabLst>
            </a:pPr>
            <a: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Oficinas de Control Disciplinario Interno ejercen la función disciplinaria, y son competentes para conocer en primera instancia de los procesos que se adelanten en contra de los servidores de las entidades.</a:t>
            </a:r>
          </a:p>
        </p:txBody>
      </p:sp>
      <p:pic>
        <p:nvPicPr>
          <p:cNvPr id="13" name="Picture 2" descr="C:\Users\jrodri03\Desktop\JHAYDY RODPA\IMAGENES PARA DIAPOSITIVAS\descarga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0841" y="1186775"/>
            <a:ext cx="1306424" cy="1621174"/>
          </a:xfrm>
          <a:prstGeom prst="rect">
            <a:avLst/>
          </a:prstGeom>
          <a:noFill/>
        </p:spPr>
      </p:pic>
      <p:pic>
        <p:nvPicPr>
          <p:cNvPr id="4" name="Picture 2" descr="C:\Users\jrodri03\Desktop\JHAYDY RODPA\IMAGENES PARA DIAPOSITIVA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537953"/>
            <a:ext cx="1417131" cy="1437972"/>
          </a:xfrm>
          <a:prstGeom prst="rect">
            <a:avLst/>
          </a:prstGeom>
          <a:noFill/>
        </p:spPr>
      </p:pic>
      <p:pic>
        <p:nvPicPr>
          <p:cNvPr id="15" name="Picture 3" descr="C:\Users\jrodri03\Desktop\JHAYDY RODPA\IMAGENES PARA DIAPOSITIVAS\images (2).png"/>
          <p:cNvPicPr>
            <a:picLocks noChangeAspect="1" noChangeArrowheads="1"/>
          </p:cNvPicPr>
          <p:nvPr/>
        </p:nvPicPr>
        <p:blipFill>
          <a:blip r:embed="rId4" cstate="print"/>
          <a:srcRect b="13511"/>
          <a:stretch>
            <a:fillRect/>
          </a:stretch>
        </p:blipFill>
        <p:spPr bwMode="auto">
          <a:xfrm>
            <a:off x="1054540" y="2886361"/>
            <a:ext cx="2657475" cy="1491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4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094" y="255494"/>
            <a:ext cx="8031257" cy="430306"/>
          </a:xfrm>
        </p:spPr>
        <p:txBody>
          <a:bodyPr>
            <a:normAutofit/>
          </a:bodyPr>
          <a:lstStyle/>
          <a:p>
            <a:pPr algn="ctr"/>
            <a:r>
              <a:rPr lang="es-CO" sz="2000" dirty="0">
                <a:latin typeface="Arial Black" panose="020B0A04020102020204" pitchFamily="34" charset="0"/>
              </a:rPr>
              <a:t>Boletín Informativo – Derecho Disciplinario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0860" y="1517514"/>
            <a:ext cx="6858000" cy="4085618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817123" y="1138135"/>
            <a:ext cx="7500026" cy="4922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0" indent="-457200" defTabSz="439738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846305" y="1147864"/>
            <a:ext cx="4387175" cy="161479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 algn="just" defTabSz="439738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Competencia por el factor territorial</a:t>
            </a:r>
          </a:p>
          <a:p>
            <a:pPr marL="360363" indent="-360363" algn="just" defTabSz="439738"/>
            <a:endParaRPr lang="es-CO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39738"/>
            <a: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competente en materia disciplinaria el funcionario del territorio donde se realizó la conducta.</a:t>
            </a:r>
          </a:p>
        </p:txBody>
      </p:sp>
      <p:sp>
        <p:nvSpPr>
          <p:cNvPr id="11" name="10 Pentágono"/>
          <p:cNvSpPr/>
          <p:nvPr/>
        </p:nvSpPr>
        <p:spPr>
          <a:xfrm>
            <a:off x="823607" y="4432571"/>
            <a:ext cx="4390417" cy="161479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39738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Competencia por razón de la conexidad</a:t>
            </a:r>
          </a:p>
          <a:p>
            <a:pPr algn="just" defTabSz="439738"/>
            <a:endParaRPr lang="es-CO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39738"/>
            <a: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acumularán bajo una misma cuerda procesal aquellas investigaciones que se adelanten en contra de un mismo sujeto disciplinable, que las conductas se hayan realizado sobre hechos conexos o de la misma naturaleza y que no se haya proferido auto de cierre de investigación.</a:t>
            </a:r>
          </a:p>
        </p:txBody>
      </p:sp>
      <p:sp>
        <p:nvSpPr>
          <p:cNvPr id="12" name="11 Pentágono"/>
          <p:cNvSpPr/>
          <p:nvPr/>
        </p:nvSpPr>
        <p:spPr>
          <a:xfrm flipH="1">
            <a:off x="4017523" y="2869660"/>
            <a:ext cx="4280170" cy="161479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39738"/>
            <a: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las faltas sean cometidas por los servidores públicos en el extranjero, corresponderán a la Procuraduría General de la Nación.</a:t>
            </a:r>
          </a:p>
        </p:txBody>
      </p:sp>
      <p:pic>
        <p:nvPicPr>
          <p:cNvPr id="2050" name="Picture 2" descr="C:\Users\jrodri03\Desktop\JHAYDY RODPA\IMAGENES PARA DIAPOSITIVAS\descarga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5234" y="4537954"/>
            <a:ext cx="1507787" cy="1507787"/>
          </a:xfrm>
          <a:prstGeom prst="rect">
            <a:avLst/>
          </a:prstGeom>
          <a:noFill/>
        </p:spPr>
      </p:pic>
      <p:pic>
        <p:nvPicPr>
          <p:cNvPr id="14" name="Picture 3" descr="C:\Users\jrodri03\Desktop\JHAYDY RODPA\IMAGENES PARA DIAPOSITIVAS\descarga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876" y="2837131"/>
            <a:ext cx="1559771" cy="1559771"/>
          </a:xfrm>
          <a:prstGeom prst="rect">
            <a:avLst/>
          </a:prstGeom>
          <a:noFill/>
        </p:spPr>
      </p:pic>
      <p:pic>
        <p:nvPicPr>
          <p:cNvPr id="2053" name="Picture 5" descr="C:\Users\jrodri03\Desktop\JHAYDY RODPA\IMAGENES PARA DIAPOSITIVAS\descarg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7097" y="1273959"/>
            <a:ext cx="2171295" cy="1523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4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094" y="255494"/>
            <a:ext cx="8031257" cy="430306"/>
          </a:xfrm>
        </p:spPr>
        <p:txBody>
          <a:bodyPr>
            <a:normAutofit/>
          </a:bodyPr>
          <a:lstStyle/>
          <a:p>
            <a:pPr algn="ctr"/>
            <a:r>
              <a:rPr lang="es-CO" sz="2000" dirty="0">
                <a:latin typeface="Arial Black" panose="020B0A04020102020204" pitchFamily="34" charset="0"/>
              </a:rPr>
              <a:t>Boletín Informativo – Derecho Disciplinario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8224" y="874059"/>
            <a:ext cx="7937126" cy="5302904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807395" y="1089497"/>
            <a:ext cx="7548665" cy="5155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 algn="ctr"/>
            <a:r>
              <a:rPr lang="es-CO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DEL </a:t>
            </a:r>
          </a:p>
          <a:p>
            <a:pPr marL="444500" algn="ctr"/>
            <a:r>
              <a:rPr lang="es-CO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</a:p>
          <a:p>
            <a:pPr marL="444500" algn="ctr"/>
            <a:r>
              <a:rPr lang="es-CO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DISCIPLINARIO</a:t>
            </a:r>
          </a:p>
          <a:p>
            <a:pPr marL="444500" algn="ctr"/>
            <a:endParaRPr lang="es-CO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algn="ctr"/>
            <a:endParaRPr lang="es-CO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03506" y="4659550"/>
            <a:ext cx="6556443" cy="301556"/>
          </a:xfrm>
          <a:prstGeom prst="rect">
            <a:avLst/>
          </a:prstGeom>
          <a:solidFill>
            <a:srgbClr val="DAA6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 indent="-444500"/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 que se debe seguir para determinar la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313233" y="5087567"/>
            <a:ext cx="6546716" cy="291829"/>
          </a:xfrm>
          <a:prstGeom prst="rect">
            <a:avLst/>
          </a:prstGeom>
          <a:solidFill>
            <a:srgbClr val="DAA6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>
                <a:latin typeface="Arial" pitchFamily="34" charset="0"/>
                <a:cs typeface="Arial" pitchFamily="34" charset="0"/>
              </a:rPr>
              <a:t>existencia o no de una falta disciplinaria, y cuando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22962" y="5525311"/>
            <a:ext cx="6556442" cy="311285"/>
          </a:xfrm>
          <a:prstGeom prst="rect">
            <a:avLst/>
          </a:prstGeom>
          <a:solidFill>
            <a:srgbClr val="DAA6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>
                <a:latin typeface="Arial" pitchFamily="34" charset="0"/>
                <a:cs typeface="Arial" pitchFamily="34" charset="0"/>
              </a:rPr>
              <a:t>corresponda, para la imposición de la sanción.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094" y="255494"/>
            <a:ext cx="8031257" cy="430306"/>
          </a:xfrm>
        </p:spPr>
        <p:txBody>
          <a:bodyPr>
            <a:normAutofit/>
          </a:bodyPr>
          <a:lstStyle/>
          <a:p>
            <a:pPr algn="ctr"/>
            <a:r>
              <a:rPr lang="es-CO" sz="2000" dirty="0">
                <a:latin typeface="Arial Black" panose="020B0A04020102020204" pitchFamily="34" charset="0"/>
              </a:rPr>
              <a:t>Boletín Informativo – Derecho Disciplinario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0860" y="1517514"/>
            <a:ext cx="6858000" cy="4085618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797667" y="1099225"/>
            <a:ext cx="7577847" cy="4922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0" indent="-457200" defTabSz="439738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817123" y="1352145"/>
          <a:ext cx="7558391" cy="4455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4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07396" y="1089497"/>
            <a:ext cx="7568119" cy="4922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defTabSz="439738"/>
            <a:endParaRPr lang="es-CO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094" y="255494"/>
            <a:ext cx="8031257" cy="430306"/>
          </a:xfrm>
        </p:spPr>
        <p:txBody>
          <a:bodyPr>
            <a:normAutofit/>
          </a:bodyPr>
          <a:lstStyle/>
          <a:p>
            <a:pPr algn="ctr"/>
            <a:r>
              <a:rPr lang="es-CO" sz="2000" dirty="0">
                <a:latin typeface="Arial Black" panose="020B0A04020102020204" pitchFamily="34" charset="0"/>
              </a:rPr>
              <a:t>Boletín Informativo – Derecho Disciplinario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0860" y="1517514"/>
            <a:ext cx="6858000" cy="4085618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5486399" y="1498058"/>
            <a:ext cx="2655652" cy="195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39738">
              <a:tabLst>
                <a:tab pos="87313" algn="l"/>
              </a:tabLst>
            </a:pPr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cuatro primeras etapas del proceso son escritas, a partir del momento en que se cita a audiencia y se inicia el juzgamiento, el proceso se vuelve oral.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486399" y="3793785"/>
            <a:ext cx="2665379" cy="1974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39738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obligatorio agotar la etapa de indagación previa, por lo que se posible entrar directamente en la etapa de investigación.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68486" y="3764605"/>
            <a:ext cx="2607012" cy="1984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39738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no se disponga de la etapa de la suspensión disciplinaria, el proceso queda circunscrito a tres etapas: (i) Investigación disciplinaria, (ii) Cierre de la investigación y evaluación y (iii) Juzgamiento.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17124" y="1381326"/>
            <a:ext cx="2587557" cy="1974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39738"/>
            <a:r>
              <a:rPr lang="es-CO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 puede concluir con el archivo  de la actuación al final de la etapa de indagación previa, o  con el cierre de la investigación y hecha la evaluación.</a:t>
            </a:r>
          </a:p>
        </p:txBody>
      </p:sp>
      <p:pic>
        <p:nvPicPr>
          <p:cNvPr id="12" name="Picture 2" descr="C:\Users\jrodri03\Desktop\JHAYDY RODPA\IMAGENES PARA DIAPOSITIVAS\luuup.jpg"/>
          <p:cNvPicPr>
            <a:picLocks noChangeAspect="1" noChangeArrowheads="1"/>
          </p:cNvPicPr>
          <p:nvPr/>
        </p:nvPicPr>
        <p:blipFill>
          <a:blip r:embed="rId2" cstate="print"/>
          <a:srcRect l="18666" r="16789"/>
          <a:stretch>
            <a:fillRect/>
          </a:stretch>
        </p:blipFill>
        <p:spPr bwMode="auto">
          <a:xfrm>
            <a:off x="3336588" y="2782111"/>
            <a:ext cx="2091446" cy="1546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4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094" y="255494"/>
            <a:ext cx="8031257" cy="430306"/>
          </a:xfrm>
        </p:spPr>
        <p:txBody>
          <a:bodyPr>
            <a:normAutofit/>
          </a:bodyPr>
          <a:lstStyle/>
          <a:p>
            <a:pPr algn="ctr"/>
            <a:r>
              <a:rPr lang="es-CO" sz="2000" dirty="0">
                <a:latin typeface="Arial Black" panose="020B0A04020102020204" pitchFamily="34" charset="0"/>
              </a:rPr>
              <a:t>Boletín Informativo – Derecho Disciplinario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0860" y="1517514"/>
            <a:ext cx="6858000" cy="4085618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807396" y="1089497"/>
            <a:ext cx="7568119" cy="4922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439738"/>
            <a:endParaRPr lang="es-CO" sz="6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defTabSz="439738"/>
            <a:r>
              <a:rPr lang="es-CO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  <a:p>
            <a:pPr marL="342900" indent="-342900" algn="ctr" defTabSz="439738"/>
            <a:endParaRPr lang="es-CO" sz="6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defTabSz="439738"/>
            <a:endParaRPr lang="es-CO" sz="6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jrodri03\Desktop\JHAYDY RODPA\IMAGENES PARA DIAPOSITIVAS\descarga (19).jpg"/>
          <p:cNvPicPr>
            <a:picLocks noChangeAspect="1" noChangeArrowheads="1"/>
          </p:cNvPicPr>
          <p:nvPr/>
        </p:nvPicPr>
        <p:blipFill>
          <a:blip r:embed="rId2" cstate="print"/>
          <a:srcRect b="37064"/>
          <a:stretch>
            <a:fillRect/>
          </a:stretch>
        </p:blipFill>
        <p:spPr bwMode="auto">
          <a:xfrm>
            <a:off x="3539348" y="3534486"/>
            <a:ext cx="2143125" cy="134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4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1611</TotalTime>
  <Words>450</Words>
  <Application>Microsoft Office PowerPoint</Application>
  <PresentationFormat>Presentación en pantalla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Tema de Office</vt:lpstr>
      <vt:lpstr>Diseño personalizado</vt:lpstr>
      <vt:lpstr>Presentación de PowerPoint</vt:lpstr>
      <vt:lpstr>Boletín Informativo – Derecho Disciplinario </vt:lpstr>
      <vt:lpstr>Boletín Informativo – Derecho Disciplinario </vt:lpstr>
      <vt:lpstr>Boletín Informativo – Derecho Disciplinario </vt:lpstr>
      <vt:lpstr>Boletín Informativo – Derecho Disciplinario </vt:lpstr>
      <vt:lpstr>Boletín Informativo – Derecho Disciplinario </vt:lpstr>
      <vt:lpstr>Boletín Informativo – Derecho Disciplinario </vt:lpstr>
      <vt:lpstr>Boletín Informativo – Derecho Disciplinario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Carlos Ramirez Fajardo</dc:creator>
  <cp:lastModifiedBy>Alejandra María Mosquera Morales</cp:lastModifiedBy>
  <cp:revision>139</cp:revision>
  <dcterms:created xsi:type="dcterms:W3CDTF">2020-09-02T14:22:44Z</dcterms:created>
  <dcterms:modified xsi:type="dcterms:W3CDTF">2021-01-04T13:02:36Z</dcterms:modified>
</cp:coreProperties>
</file>