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7" r:id="rId2"/>
    <p:sldId id="259" r:id="rId3"/>
    <p:sldId id="258" r:id="rId4"/>
    <p:sldId id="260" r:id="rId5"/>
    <p:sldId id="2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2639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43" autoAdjust="0"/>
    <p:restoredTop sz="94631"/>
  </p:normalViewPr>
  <p:slideViewPr>
    <p:cSldViewPr snapToGrid="0" snapToObjects="1">
      <p:cViewPr varScale="1">
        <p:scale>
          <a:sx n="98" d="100"/>
          <a:sy n="98" d="100"/>
        </p:scale>
        <p:origin x="-102" y="-24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_tradnl"/>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180BC-4EFC-2149-B612-5A6AF9F19CC4}" type="datetimeFigureOut">
              <a:rPr lang="es-ES_tradnl" smtClean="0"/>
              <a:pPr/>
              <a:t>06/03/2020</a:t>
            </a:fld>
            <a:endParaRPr lang="es-ES_tradnl"/>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ES_tradnl"/>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ES_tradnl"/>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9F02E42-9E40-5E4F-859F-586EDF0E36E0}" type="slidenum">
              <a:rPr lang="es-ES_tradnl" smtClean="0"/>
              <a:pPr/>
              <a:t>‹Nº›</a:t>
            </a:fld>
            <a:endParaRPr lang="es-ES_tradnl"/>
          </a:p>
        </p:txBody>
      </p:sp>
    </p:spTree>
    <p:extLst>
      <p:ext uri="{BB962C8B-B14F-4D97-AF65-F5344CB8AC3E}">
        <p14:creationId xmlns:p14="http://schemas.microsoft.com/office/powerpoint/2010/main" xmlns="" val="1680621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76141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210866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02057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25850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90361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44247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18238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49048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35849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167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06/03/2020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25682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253E4-59E2-1249-8962-604E851EF452}" type="datetimeFigureOut">
              <a:rPr lang="es-ES_tradnl" smtClean="0"/>
              <a:pPr/>
              <a:t>06/03/2020</a:t>
            </a:fld>
            <a:endParaRPr lang="es-ES_trad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2006346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964080" y="1956524"/>
            <a:ext cx="5745484" cy="707886"/>
          </a:xfrm>
          <a:prstGeom prst="rect">
            <a:avLst/>
          </a:prstGeom>
          <a:noFill/>
        </p:spPr>
        <p:txBody>
          <a:bodyPr wrap="none" rtlCol="0">
            <a:spAutoFit/>
          </a:bodyPr>
          <a:lstStyle/>
          <a:p>
            <a:r>
              <a:rPr lang="es-CO" sz="4000" b="1" dirty="0" smtClean="0">
                <a:effectLst>
                  <a:outerShdw blurRad="38100" dist="38100" dir="2700000" algn="tl">
                    <a:srgbClr val="000000">
                      <a:alpha val="43137"/>
                    </a:srgbClr>
                  </a:outerShdw>
                </a:effectLst>
                <a:latin typeface="Arial Narrow" panose="020B0606020202030204" pitchFamily="34" charset="0"/>
              </a:rPr>
              <a:t>Boletín Jurídico Marzo 2020</a:t>
            </a:r>
            <a:endParaRPr lang="es-ES" sz="4000" b="1" dirty="0">
              <a:effectLst>
                <a:outerShdw blurRad="38100" dist="38100" dir="2700000" algn="tl">
                  <a:srgbClr val="000000">
                    <a:alpha val="43137"/>
                  </a:srgbClr>
                </a:outerShdw>
              </a:effectLst>
              <a:latin typeface="Arial Narrow" panose="020B0606020202030204" pitchFamily="34" charset="0"/>
            </a:endParaRPr>
          </a:p>
        </p:txBody>
      </p:sp>
      <p:sp>
        <p:nvSpPr>
          <p:cNvPr id="3" name="CuadroTexto 2"/>
          <p:cNvSpPr txBox="1"/>
          <p:nvPr/>
        </p:nvSpPr>
        <p:spPr>
          <a:xfrm>
            <a:off x="3814295" y="2664410"/>
            <a:ext cx="2092624" cy="400110"/>
          </a:xfrm>
          <a:prstGeom prst="rect">
            <a:avLst/>
          </a:prstGeom>
          <a:noFill/>
        </p:spPr>
        <p:txBody>
          <a:bodyPr wrap="none" rtlCol="0">
            <a:spAutoFit/>
          </a:bodyPr>
          <a:lstStyle/>
          <a:p>
            <a:r>
              <a:rPr lang="es-CO" sz="2000" b="1" dirty="0" smtClean="0">
                <a:effectLst>
                  <a:outerShdw blurRad="38100" dist="38100" dir="2700000" algn="tl">
                    <a:srgbClr val="000000">
                      <a:alpha val="43137"/>
                    </a:srgbClr>
                  </a:outerShdw>
                </a:effectLst>
                <a:latin typeface="Arial Narrow" panose="020B0606020202030204" pitchFamily="34" charset="0"/>
              </a:rPr>
              <a:t>OFICINA JURÍDICA</a:t>
            </a:r>
            <a:endParaRPr lang="es-ES" sz="2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xmlns="" val="791289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Marzo 2020</a:t>
            </a:r>
            <a:endParaRPr lang="es-ES" sz="2400" b="1" dirty="0" smtClean="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07395" y="846306"/>
          <a:ext cx="7704307" cy="466344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799618"/>
                <a:gridCol w="5904689"/>
              </a:tblGrid>
              <a:tr h="184433">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MARZO</a:t>
                      </a:r>
                      <a:r>
                        <a:rPr lang="es-CO" sz="1200" b="1" u="sng" dirty="0" smtClean="0">
                          <a:effectLst>
                            <a:outerShdw blurRad="38100" dist="38100" dir="2700000" algn="tl">
                              <a:srgbClr val="000000">
                                <a:alpha val="43137"/>
                              </a:srgbClr>
                            </a:outerShdw>
                          </a:effectLst>
                          <a:latin typeface="Arial Narrow" panose="020B0606020202030204" pitchFamily="34" charset="0"/>
                        </a:rPr>
                        <a:t> </a:t>
                      </a:r>
                      <a:r>
                        <a:rPr lang="es-CO" sz="1200" b="1" u="sng" baseline="0" dirty="0" smtClean="0">
                          <a:effectLst>
                            <a:outerShdw blurRad="38100" dist="38100" dir="2700000" algn="tl">
                              <a:srgbClr val="000000">
                                <a:alpha val="43137"/>
                              </a:srgbClr>
                            </a:outerShdw>
                          </a:effectLst>
                        </a:rPr>
                        <a:t>DE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301000">
                <a:tc>
                  <a:txBody>
                    <a:bodyPr/>
                    <a:lstStyle/>
                    <a:p>
                      <a:pPr algn="just"/>
                      <a:r>
                        <a:rPr lang="es-CO" sz="1200" b="1" u="none" dirty="0" smtClean="0">
                          <a:latin typeface="Arial Narrow" pitchFamily="34" charset="0"/>
                        </a:rPr>
                        <a:t>INCREMENTO SALARIAL 2020 PARA EMPLEADOS PÚBLICOS</a:t>
                      </a: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Decreto 308 de 2020</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GENERAL </a:t>
                      </a:r>
                      <a:endParaRPr lang="es-CO" sz="400" b="0" u="none" dirty="0" smtClean="0">
                        <a:latin typeface="Arial Narrow" pitchFamily="34" charset="0"/>
                      </a:endParaRPr>
                    </a:p>
                    <a:p>
                      <a:pPr algn="just"/>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El Gobierno expidió los decretos que fijan las escalas salariales y remuneraciones para los empleados públicos de las entidades y organismos del Estado del orden nacional. Este incremento, retroactivo al 1º de enero del 2020, es del 5,12 %, tiene efecto directo en las prestaciones sociales y es aplicable a los retirados de las fuerzas militares.</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Entre los servidores públicos beneficiados con el aumento se incluyen los que laboran para la Rama Ejecutiva; corporaciones autónomas regionales; empresas sociales del Estado; docentes y directivos docentes; Rama Judicial; Fiscalía General; Policía Nacional; universidades públicas y Procuraduría General de la Nación. Así mismo, se fijan los límites máximos salariales de los gobernadores, alcaldes y empleados públicos de las entidades territoriales.</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El incremento para el 2020 fue pactado en el acuerdo laboral suscrito por el Ejecutivo con los representantes de las centrales y federaciones sindicales de empleados públicos en 2019.</a:t>
                      </a:r>
                    </a:p>
                  </a:txBody>
                  <a:tcPr/>
                </a:tc>
              </a:tr>
              <a:tr h="12638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EL BUEN FUNCIONAMIENTO ESTÁ INCLUIDO EN LA GARANTÍA MÍNIMA DE CALIDAD E IDONEIDAD</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1"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err="1" smtClean="0">
                          <a:solidFill>
                            <a:schemeClr val="tx1"/>
                          </a:solidFill>
                          <a:latin typeface="Arial Narrow" pitchFamily="34" charset="0"/>
                        </a:rPr>
                        <a:t>Superindustria</a:t>
                      </a:r>
                      <a:r>
                        <a:rPr lang="es-CO" sz="1200" b="0" u="none" dirty="0" smtClean="0">
                          <a:solidFill>
                            <a:schemeClr val="tx1"/>
                          </a:solidFill>
                          <a:latin typeface="Arial Narrow" pitchFamily="34" charset="0"/>
                        </a:rPr>
                        <a:t> y Comercio, Sentencia 16577, Dic. 20/19.</a:t>
                      </a:r>
                      <a:endParaRPr lang="pt-BR" sz="1200" b="0" u="none" dirty="0" smtClean="0">
                        <a:solidFill>
                          <a:schemeClr val="tx1"/>
                        </a:solidFill>
                        <a:latin typeface="Arial Narrow" pitchFamily="34" charset="0"/>
                      </a:endParaRP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DE LA SUBGERENCIA COMERCIAL </a:t>
                      </a:r>
                    </a:p>
                    <a:p>
                      <a:pPr algn="just"/>
                      <a:endParaRPr lang="es-CO" sz="1200" dirty="0" smtClean="0">
                        <a:latin typeface="+mn-lt"/>
                      </a:endParaRPr>
                    </a:p>
                    <a:p>
                      <a:pPr algn="just"/>
                      <a:r>
                        <a:rPr lang="es-CO" sz="1200" b="0" i="0" kern="1200" dirty="0" smtClean="0">
                          <a:solidFill>
                            <a:schemeClr val="dk1"/>
                          </a:solidFill>
                          <a:latin typeface="Arial Narrow" pitchFamily="34" charset="0"/>
                          <a:ea typeface="+mn-ea"/>
                          <a:cs typeface="+mn-cs"/>
                        </a:rPr>
                        <a:t>La garantía mínima de calidad e idoneidad de un bien o servicio no solo se suscribe a la calidad del objeto vendido o del servicio prestado, sino también al cumplimiento de los términos y condiciones informados, dentro de los cuales naturalmente está el buen funcionamiento del bien.</a:t>
                      </a:r>
                    </a:p>
                    <a:p>
                      <a:pPr algn="just"/>
                      <a:endParaRPr lang="es-CO" sz="1200" b="0" i="0" kern="1200" dirty="0" smtClean="0">
                        <a:solidFill>
                          <a:schemeClr val="dk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i="0" kern="1200" dirty="0" smtClean="0">
                          <a:solidFill>
                            <a:schemeClr val="dk1"/>
                          </a:solidFill>
                          <a:latin typeface="Arial Narrow" pitchFamily="34" charset="0"/>
                          <a:ea typeface="+mn-ea"/>
                          <a:cs typeface="+mn-cs"/>
                        </a:rPr>
                        <a:t>El incumplimiento vulnera los intereses legítimos de los consumidores, en la medida en que no ven colmadas sus expectativas ni satisfechas las necesidades por las cuales se efectuó la compra.</a:t>
                      </a:r>
                    </a:p>
                  </a:txBody>
                  <a:tcPr/>
                </a:tc>
              </a:tr>
            </a:tbl>
          </a:graphicData>
        </a:graphic>
      </p:graphicFrame>
    </p:spTree>
    <p:extLst>
      <p:ext uri="{BB962C8B-B14F-4D97-AF65-F5344CB8AC3E}">
        <p14:creationId xmlns:p14="http://schemas.microsoft.com/office/powerpoint/2010/main" xmlns="" val="2795677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Marzo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6793" y="894945"/>
          <a:ext cx="7907011" cy="530352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654744"/>
                <a:gridCol w="6252267"/>
              </a:tblGrid>
              <a:tr h="239597">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MARZO  DE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926080">
                <a:tc>
                  <a:txBody>
                    <a:bodyPr/>
                    <a:lstStyle/>
                    <a:p>
                      <a:pPr algn="just"/>
                      <a:r>
                        <a:rPr lang="es-CO" sz="1200" b="1" u="none" dirty="0" smtClean="0">
                          <a:latin typeface="Arial Narrow" pitchFamily="34" charset="0"/>
                        </a:rPr>
                        <a:t>ALCANCE DEL EQUILIBRIO ECONÓMICO DEL CONTRATO ESTATAL </a:t>
                      </a: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Consejo de Estado Sección Tercera, Sentencia 250002326000200600657 (40992), Oct. 28/19.</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Consejo de Estado Sección Tercera, Sentencia 25000232600020090085801 (60558), Dic. 12/19.</a:t>
                      </a:r>
                    </a:p>
                  </a:txBody>
                  <a:tcPr/>
                </a:tc>
                <a:tc>
                  <a:txBody>
                    <a:bodyPr/>
                    <a:lstStyle/>
                    <a:p>
                      <a:pPr algn="just"/>
                      <a:r>
                        <a:rPr lang="es-CO" sz="1200" b="1" u="none" dirty="0" smtClean="0">
                          <a:latin typeface="Arial Narrow" pitchFamily="34" charset="0"/>
                        </a:rPr>
                        <a:t>DE INTERES DE LA OFICINA JURIDICA </a:t>
                      </a:r>
                      <a:r>
                        <a:rPr lang="es-CO" sz="1200" b="1" u="none" baseline="0" dirty="0" smtClean="0">
                          <a:latin typeface="Arial Narrow" pitchFamily="34" charset="0"/>
                        </a:rPr>
                        <a:t>- GRUPO CONTRATOS</a:t>
                      </a:r>
                      <a:endParaRPr lang="es-CO" sz="1200" b="1"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ecuación financiera del contrato es un principio y una expresión del mismo son las cláusulas de reajuste que pretenden preservar la conmutatividad entre las obligaciones de las partes, tiene función interpretativa de las disposiciones contractuales, ante cláusulas poco claras, incompletas o confusas se debe privilegiar aquel entendimiento que garantice la equivalencia entre prestaciones y derechos,</a:t>
                      </a:r>
                      <a:r>
                        <a:rPr lang="es-CO" sz="1200" b="0" baseline="0" dirty="0" smtClean="0">
                          <a:latin typeface="Arial Narrow" pitchFamily="34" charset="0"/>
                        </a:rPr>
                        <a:t> por lo que el </a:t>
                      </a:r>
                      <a:r>
                        <a:rPr lang="es-CO" sz="1200" b="0" dirty="0" smtClean="0">
                          <a:latin typeface="Arial Narrow" pitchFamily="34" charset="0"/>
                        </a:rPr>
                        <a:t>contratista tiene una mayor carga probatoria, pues debe acreditar los mayores gastos en la ejecución, con sus respectivos soportes y registros contables.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txBody>
                  <a:tcPr/>
                </a:tc>
              </a:tr>
              <a:tr h="165246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EMPRESAS USUARIAS RESPONDEN SOLIDARIAMENTE POR ACCIDENTES DE TRABAJADORES EN MISIÓN EN ESTOS EVENTOS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Corte Suprema de Justicia Laboral, Sentencia SL-1782020 (66976), Ene. 28/20.</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DE LA SUBGERENCIA ADMINISTRATIVA  - DIVISIÓN DE PERSONAL</a:t>
                      </a:r>
                      <a:endParaRPr lang="es-CO" sz="120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Cuando se contrata de forma ilícita y fraudulenta a una EST, ya sea porque no se cuenta con la autorización del Ministerio del Trabajo o porque el objeto contractual excedió los límites temporales y específicos de actividad, la temporal pasa a comportarse como un intermediario con aspecto de contratista independiente y empieza a responder de forma solidaria,</a:t>
                      </a:r>
                      <a:r>
                        <a:rPr lang="es-CO" sz="1200" b="0" baseline="0" dirty="0" smtClean="0">
                          <a:latin typeface="Arial Narrow" pitchFamily="34" charset="0"/>
                        </a:rPr>
                        <a:t> e</a:t>
                      </a:r>
                      <a:r>
                        <a:rPr lang="es-CO" sz="1200" b="0" dirty="0" smtClean="0">
                          <a:latin typeface="Arial Narrow" pitchFamily="34" charset="0"/>
                        </a:rPr>
                        <a:t>n consecuencia, la usuaria, por haber actuado bajo la calidad de empleador aparente, responde como obligado principal, esto es, como verdadero empleador,</a:t>
                      </a:r>
                      <a:r>
                        <a:rPr lang="es-CO" sz="1200" b="0" baseline="0" dirty="0" smtClean="0">
                          <a:latin typeface="Arial Narrow" pitchFamily="34" charset="0"/>
                        </a:rPr>
                        <a:t> </a:t>
                      </a:r>
                      <a:r>
                        <a:rPr lang="es-CO" sz="1200" b="0" dirty="0" smtClean="0">
                          <a:latin typeface="Arial Narrow" pitchFamily="34" charset="0"/>
                        </a:rPr>
                        <a:t>solo en los casos determinados expresamente se contempla la solidaridad de personas que no figuren también como empleadoras en el nexo laboral.</a:t>
                      </a:r>
                    </a:p>
                  </a:txBody>
                  <a:tcPr/>
                </a:tc>
              </a:tr>
            </a:tbl>
          </a:graphicData>
        </a:graphic>
      </p:graphicFrame>
      <p:graphicFrame>
        <p:nvGraphicFramePr>
          <p:cNvPr id="5" name="4 Tabla"/>
          <p:cNvGraphicFramePr>
            <a:graphicFrameLocks noGrp="1"/>
          </p:cNvGraphicFramePr>
          <p:nvPr/>
        </p:nvGraphicFramePr>
        <p:xfrm>
          <a:off x="2675106" y="2733472"/>
          <a:ext cx="6058288" cy="1237359"/>
        </p:xfrm>
        <a:graphic>
          <a:graphicData uri="http://schemas.openxmlformats.org/drawingml/2006/table">
            <a:tbl>
              <a:tblPr firstRow="1" bandRow="1">
                <a:tableStyleId>{5C22544A-7EE6-4342-B048-85BDC9FD1C3A}</a:tableStyleId>
              </a:tblPr>
              <a:tblGrid>
                <a:gridCol w="778213"/>
                <a:gridCol w="2402732"/>
                <a:gridCol w="2877343"/>
              </a:tblGrid>
              <a:tr h="292479">
                <a:tc>
                  <a:txBody>
                    <a:bodyPr/>
                    <a:lstStyle/>
                    <a:p>
                      <a:r>
                        <a:rPr lang="es-ES" sz="1000" dirty="0">
                          <a:latin typeface="Arial Narrow" pitchFamily="34" charset="0"/>
                        </a:rPr>
                        <a:t> </a:t>
                      </a:r>
                    </a:p>
                  </a:txBody>
                  <a:tcPr anchor="ctr"/>
                </a:tc>
                <a:tc>
                  <a:txBody>
                    <a:bodyPr/>
                    <a:lstStyle/>
                    <a:p>
                      <a:pPr algn="ctr"/>
                      <a:r>
                        <a:rPr lang="es-CO" sz="1000" b="1" dirty="0" smtClean="0">
                          <a:effectLst>
                            <a:outerShdw blurRad="38100" dist="38100" dir="2700000" algn="tl">
                              <a:srgbClr val="000000">
                                <a:alpha val="43137"/>
                              </a:srgbClr>
                            </a:outerShdw>
                          </a:effectLst>
                          <a:latin typeface="Arial Narrow" pitchFamily="34" charset="0"/>
                        </a:rPr>
                        <a:t>CASO FORTUITO Y FUERZA MAYOR</a:t>
                      </a:r>
                      <a:endParaRPr lang="es-CO" sz="1000" dirty="0">
                        <a:effectLst>
                          <a:outerShdw blurRad="38100" dist="38100" dir="2700000" algn="tl">
                            <a:srgbClr val="000000">
                              <a:alpha val="43137"/>
                            </a:srgbClr>
                          </a:outerShdw>
                        </a:effectLst>
                        <a:latin typeface="Arial Narrow" pitchFamily="34" charset="0"/>
                      </a:endParaRPr>
                    </a:p>
                  </a:txBody>
                  <a:tcPr anchor="ctr"/>
                </a:tc>
                <a:tc>
                  <a:txBody>
                    <a:bodyPr/>
                    <a:lstStyle/>
                    <a:p>
                      <a:pPr algn="ctr"/>
                      <a:r>
                        <a:rPr lang="es-ES" sz="1000" b="1" dirty="0" smtClean="0">
                          <a:effectLst>
                            <a:outerShdw blurRad="38100" dist="38100" dir="2700000" algn="tl">
                              <a:srgbClr val="000000">
                                <a:alpha val="43137"/>
                              </a:srgbClr>
                            </a:outerShdw>
                          </a:effectLst>
                          <a:latin typeface="Arial Narrow" pitchFamily="34" charset="0"/>
                        </a:rPr>
                        <a:t>TEORÍA DE LA IMPREVISIÓN</a:t>
                      </a:r>
                      <a:endParaRPr lang="es-ES" sz="1000" dirty="0">
                        <a:effectLst>
                          <a:outerShdw blurRad="38100" dist="38100" dir="2700000" algn="tl">
                            <a:srgbClr val="000000">
                              <a:alpha val="43137"/>
                            </a:srgbClr>
                          </a:outerShdw>
                        </a:effectLst>
                        <a:latin typeface="Arial Narrow" pitchFamily="34" charset="0"/>
                      </a:endParaRPr>
                    </a:p>
                  </a:txBody>
                  <a:tcPr anchor="ctr"/>
                </a:tc>
              </a:tr>
              <a:tr h="182880">
                <a:tc>
                  <a:txBody>
                    <a:bodyPr/>
                    <a:lstStyle/>
                    <a:p>
                      <a:pPr algn="ctr"/>
                      <a:r>
                        <a:rPr lang="es-ES" sz="1000" b="1" dirty="0">
                          <a:effectLst/>
                          <a:latin typeface="Arial Narrow" pitchFamily="34" charset="0"/>
                        </a:rPr>
                        <a:t>Semejanzas</a:t>
                      </a:r>
                      <a:endParaRPr lang="es-ES" sz="1000" dirty="0">
                        <a:effectLst/>
                        <a:latin typeface="Arial Narrow" pitchFamily="34" charset="0"/>
                      </a:endParaRPr>
                    </a:p>
                  </a:txBody>
                  <a:tcPr anchor="ctr"/>
                </a:tc>
                <a:tc gridSpan="2">
                  <a:txBody>
                    <a:bodyPr/>
                    <a:lstStyle/>
                    <a:p>
                      <a:pPr>
                        <a:buFont typeface="Arial"/>
                        <a:buChar char="•"/>
                      </a:pPr>
                      <a:r>
                        <a:rPr lang="es-CO" sz="1000" dirty="0">
                          <a:latin typeface="Arial Narrow" pitchFamily="34" charset="0"/>
                        </a:rPr>
                        <a:t>  Se trata de circunstancias imprevisibles, intempestivas o sorpresivas.</a:t>
                      </a:r>
                    </a:p>
                    <a:p>
                      <a:pPr>
                        <a:buFont typeface="Arial"/>
                        <a:buChar char="•"/>
                      </a:pPr>
                      <a:r>
                        <a:rPr lang="es-CO" sz="1000" dirty="0">
                          <a:latin typeface="Arial Narrow" pitchFamily="34" charset="0"/>
                        </a:rPr>
                        <a:t>  Las partes no pudieron contemplar con anterioridad la ocurrencia de estos hechos</a:t>
                      </a:r>
                      <a:r>
                        <a:rPr lang="es-CO" sz="1000" dirty="0" smtClean="0">
                          <a:latin typeface="Arial Narrow" pitchFamily="34" charset="0"/>
                        </a:rPr>
                        <a:t>.</a:t>
                      </a:r>
                      <a:endParaRPr lang="es-CO" sz="1000" dirty="0">
                        <a:latin typeface="Arial Narrow" pitchFamily="34" charset="0"/>
                      </a:endParaRPr>
                    </a:p>
                  </a:txBody>
                  <a:tcPr anchor="ctr"/>
                </a:tc>
                <a:tc hMerge="1">
                  <a:txBody>
                    <a:bodyPr/>
                    <a:lstStyle/>
                    <a:p>
                      <a:endParaRPr lang="es-ES"/>
                    </a:p>
                  </a:txBody>
                  <a:tcPr/>
                </a:tc>
              </a:tr>
              <a:tr h="182880">
                <a:tc>
                  <a:txBody>
                    <a:bodyPr/>
                    <a:lstStyle/>
                    <a:p>
                      <a:pPr algn="ctr"/>
                      <a:r>
                        <a:rPr lang="es-ES" sz="1000" b="1" dirty="0" smtClean="0">
                          <a:effectLst/>
                          <a:latin typeface="Arial Narrow" pitchFamily="34" charset="0"/>
                        </a:rPr>
                        <a:t>Diferencias</a:t>
                      </a:r>
                      <a:endParaRPr lang="es-ES" sz="1000" dirty="0">
                        <a:effectLst/>
                        <a:latin typeface="Arial Narrow" pitchFamily="34" charset="0"/>
                      </a:endParaRPr>
                    </a:p>
                  </a:txBody>
                  <a:tcPr anchor="ctr"/>
                </a:tc>
                <a:tc>
                  <a:txBody>
                    <a:bodyPr/>
                    <a:lstStyle/>
                    <a:p>
                      <a:pPr>
                        <a:buFont typeface="Arial"/>
                        <a:buChar char="•"/>
                      </a:pPr>
                      <a:r>
                        <a:rPr lang="es-CO" sz="1000" dirty="0">
                          <a:latin typeface="Arial Narrow" pitchFamily="34" charset="0"/>
                        </a:rPr>
                        <a:t>  </a:t>
                      </a:r>
                      <a:r>
                        <a:rPr lang="es-CO" sz="1000" b="1" u="sng" dirty="0">
                          <a:latin typeface="Arial Narrow" pitchFamily="34" charset="0"/>
                        </a:rPr>
                        <a:t>Imposibilita el cumplimiento</a:t>
                      </a:r>
                      <a:r>
                        <a:rPr lang="es-CO" sz="1000" dirty="0">
                          <a:latin typeface="Arial Narrow" pitchFamily="34" charset="0"/>
                        </a:rPr>
                        <a:t> de las prestaciones contractuales</a:t>
                      </a:r>
                      <a:r>
                        <a:rPr lang="es-CO" sz="1000" dirty="0" smtClean="0">
                          <a:latin typeface="Arial Narrow" pitchFamily="34" charset="0"/>
                        </a:rPr>
                        <a:t>.</a:t>
                      </a:r>
                      <a:endParaRPr lang="es-CO" sz="1000" dirty="0">
                        <a:latin typeface="Arial Narrow" pitchFamily="34" charset="0"/>
                      </a:endParaRPr>
                    </a:p>
                    <a:p>
                      <a:pPr>
                        <a:buFont typeface="Arial"/>
                        <a:buChar char="•"/>
                      </a:pPr>
                      <a:r>
                        <a:rPr lang="es-CO" sz="1000" dirty="0">
                          <a:latin typeface="Arial Narrow" pitchFamily="34" charset="0"/>
                        </a:rPr>
                        <a:t>  Poder liberatorio del deudor.</a:t>
                      </a:r>
                    </a:p>
                  </a:txBody>
                  <a:tcPr anchor="ctr"/>
                </a:tc>
                <a:tc>
                  <a:txBody>
                    <a:bodyPr/>
                    <a:lstStyle/>
                    <a:p>
                      <a:pPr>
                        <a:buFont typeface="Arial"/>
                        <a:buChar char="•"/>
                      </a:pPr>
                      <a:r>
                        <a:rPr lang="es-CO" sz="1000" dirty="0">
                          <a:latin typeface="Arial Narrow" pitchFamily="34" charset="0"/>
                        </a:rPr>
                        <a:t>  Dificulta el cumplimiento de las prestaciones contractuales por la </a:t>
                      </a:r>
                      <a:r>
                        <a:rPr lang="es-CO" sz="1000" b="1" u="sng" dirty="0">
                          <a:latin typeface="Arial Narrow" pitchFamily="34" charset="0"/>
                        </a:rPr>
                        <a:t>excesiva onerosidad sobreviniente. </a:t>
                      </a:r>
                      <a:endParaRPr lang="es-CO" sz="1000" dirty="0">
                        <a:latin typeface="Arial Narrow" pitchFamily="34" charset="0"/>
                      </a:endParaRPr>
                    </a:p>
                    <a:p>
                      <a:pPr>
                        <a:buFont typeface="Arial"/>
                        <a:buChar char="•"/>
                      </a:pPr>
                      <a:r>
                        <a:rPr lang="es-CO" sz="1000" dirty="0">
                          <a:latin typeface="Arial Narrow" pitchFamily="34" charset="0"/>
                        </a:rPr>
                        <a:t>  Altera el equilibrio económico del contrato.</a:t>
                      </a:r>
                    </a:p>
                  </a:txBody>
                  <a:tcPr anchor="ctr"/>
                </a:tc>
              </a:tr>
            </a:tbl>
          </a:graphicData>
        </a:graphic>
      </p:graphicFrame>
    </p:spTree>
    <p:extLst>
      <p:ext uri="{BB962C8B-B14F-4D97-AF65-F5344CB8AC3E}">
        <p14:creationId xmlns:p14="http://schemas.microsoft.com/office/powerpoint/2010/main" xmlns="" val="961785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Marzo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9268" y="865762"/>
          <a:ext cx="7923992" cy="539496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387004"/>
                <a:gridCol w="6536988"/>
              </a:tblGrid>
              <a:tr h="19159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a:t>
                      </a:r>
                      <a:r>
                        <a:rPr lang="es-CO" sz="1200" b="1" u="sng" baseline="0" dirty="0" smtClean="0">
                          <a:effectLst>
                            <a:outerShdw blurRad="38100" dist="38100" dir="2700000" algn="tl">
                              <a:srgbClr val="000000">
                                <a:alpha val="43137"/>
                              </a:srgbClr>
                            </a:outerShdw>
                          </a:effectLst>
                          <a:latin typeface="+mn-lt"/>
                        </a:rPr>
                        <a:t>MARZO DE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1852036">
                <a:tc>
                  <a:txBody>
                    <a:bodyPr/>
                    <a:lstStyle/>
                    <a:p>
                      <a:pPr algn="just"/>
                      <a:r>
                        <a:rPr lang="es-CO" sz="1200" b="1" dirty="0" smtClean="0">
                          <a:latin typeface="Arial Narrow" pitchFamily="34" charset="0"/>
                        </a:rPr>
                        <a:t>PARA REALIZAR NOTIFICACIONES ELECTRÓNICAS SE PUEDE PRESCINDIR DE LA AUTORIZACIÓN EXPRESA DE LAS PARTES</a:t>
                      </a:r>
                    </a:p>
                    <a:p>
                      <a:pPr algn="just"/>
                      <a:endParaRPr lang="es-CO" sz="1200" b="1" dirty="0" smtClean="0">
                        <a:latin typeface="Arial Narrow" pitchFamily="34" charset="0"/>
                      </a:endParaRPr>
                    </a:p>
                    <a:p>
                      <a:pPr algn="just"/>
                      <a:r>
                        <a:rPr lang="es-CO" sz="1200" b="0" u="none" dirty="0" smtClean="0">
                          <a:latin typeface="Arial Narrow" pitchFamily="34" charset="0"/>
                        </a:rPr>
                        <a:t>Consejo de Estado Sección Quinta, Auto 63001233300020190012001, Ene. 17/20.</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GENERAL </a:t>
                      </a:r>
                      <a:endParaRPr lang="es-CO" sz="4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Según el artículo 205 del CPACA, la notificación por medios electrónicos procede cuando las partes han aceptado expresamente que se realice la diligencia por este medio,</a:t>
                      </a:r>
                      <a:r>
                        <a:rPr lang="es-CO" sz="1200" b="0" baseline="0" dirty="0" smtClean="0">
                          <a:latin typeface="Arial Narrow" pitchFamily="34" charset="0"/>
                        </a:rPr>
                        <a:t> s</a:t>
                      </a:r>
                      <a:r>
                        <a:rPr lang="es-CO" sz="1200" b="0" dirty="0" smtClean="0">
                          <a:latin typeface="Arial Narrow" pitchFamily="34" charset="0"/>
                        </a:rPr>
                        <a:t>in embargo,  se</a:t>
                      </a:r>
                      <a:r>
                        <a:rPr lang="es-CO" sz="1200" b="0" baseline="0" dirty="0" smtClean="0">
                          <a:latin typeface="Arial Narrow" pitchFamily="34" charset="0"/>
                        </a:rPr>
                        <a:t> </a:t>
                      </a:r>
                      <a:r>
                        <a:rPr lang="es-CO" sz="1200" b="0" dirty="0" smtClean="0">
                          <a:latin typeface="Arial Narrow" pitchFamily="34" charset="0"/>
                        </a:rPr>
                        <a:t>estableció que dicha norma no puede interpretarse de manera literal; por el contrario, debe tenerse en cuenta el propósito sustantivo de la misma, es decir, la efectividad de los derechos y garantías reconocidos en las leyes sustanciales, a pesar de que las partes no den autorización expresa, realizar la notificación por medios electrónicos permite que las mismas tengan conocimiento directo, oportuno e integral de las providencias, cumpliendo así con la finalidad de la disposición legal.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En conclusión, así haya ausencia de autorización de las partes, la notificación por medios virtuales es válida porque permite satisfacer el principio de publicidad y el ejercicio efectivo de los derechos de defensa y contradicción de los sujetos procesales.</a:t>
                      </a:r>
                    </a:p>
                  </a:txBody>
                  <a:tcPr/>
                </a:tc>
              </a:tr>
              <a:tr h="125948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INGRESOS RECIBIDOS POR TRABAJADORES SON SALARIO, A MENOS QUE SE DEMUESTRE DESTINACIÓN ESPECÍFICA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1"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b="0" u="none" dirty="0" smtClean="0">
                          <a:solidFill>
                            <a:schemeClr val="tx1"/>
                          </a:solidFill>
                          <a:latin typeface="Arial Narrow" pitchFamily="34" charset="0"/>
                        </a:rPr>
                        <a:t>Corte Suprema de </a:t>
                      </a:r>
                      <a:r>
                        <a:rPr lang="pt-BR" sz="1200" b="0" u="none" dirty="0" err="1" smtClean="0">
                          <a:solidFill>
                            <a:schemeClr val="tx1"/>
                          </a:solidFill>
                          <a:latin typeface="Arial Narrow" pitchFamily="34" charset="0"/>
                        </a:rPr>
                        <a:t>Justicia</a:t>
                      </a:r>
                      <a:r>
                        <a:rPr lang="pt-BR" sz="1200" b="0" u="none" dirty="0" smtClean="0">
                          <a:solidFill>
                            <a:schemeClr val="tx1"/>
                          </a:solidFill>
                          <a:latin typeface="Arial Narrow" pitchFamily="34" charset="0"/>
                        </a:rPr>
                        <a:t> Sala Laboral, Sentencia SL-54742019 (54657), </a:t>
                      </a:r>
                      <a:r>
                        <a:rPr lang="pt-BR" sz="1200" b="0" u="none" dirty="0" err="1" smtClean="0">
                          <a:solidFill>
                            <a:schemeClr val="tx1"/>
                          </a:solidFill>
                          <a:latin typeface="Arial Narrow" pitchFamily="34" charset="0"/>
                        </a:rPr>
                        <a:t>Feb</a:t>
                      </a:r>
                      <a:r>
                        <a:rPr lang="pt-BR" sz="1200" b="0" u="none" dirty="0" smtClean="0">
                          <a:solidFill>
                            <a:schemeClr val="tx1"/>
                          </a:solidFill>
                          <a:latin typeface="Arial Narrow" pitchFamily="34" charset="0"/>
                        </a:rPr>
                        <a:t>. 12/19.</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DE LA SUBGERENCIA ADMINISTRATIVA  - DIVISIÓN DE PERSONAL</a:t>
                      </a:r>
                      <a:endParaRPr lang="es-CO" sz="120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Los ingresos que reciben los trabajadores son salario, a menos que el empleador demuestre su destinación específica, es decir, que su entrega</a:t>
                      </a:r>
                      <a:r>
                        <a:rPr lang="es-CO" sz="1200" baseline="0" dirty="0" smtClean="0">
                          <a:latin typeface="Arial Narrow" pitchFamily="34" charset="0"/>
                        </a:rPr>
                        <a:t> </a:t>
                      </a:r>
                      <a:r>
                        <a:rPr lang="es-CO" sz="1200" dirty="0" smtClean="0">
                          <a:latin typeface="Arial Narrow" pitchFamily="34" charset="0"/>
                        </a:rPr>
                        <a:t>obedece a una causa distinta a la prestación del servicio.</a:t>
                      </a:r>
                      <a:endParaRPr lang="es-CO" sz="1200"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El empleador quien diseña los planes de beneficios, se encuentre en una mejor posición probatoria para acreditar la destinación específica de los beneficios no salariales, como podría ser cubrir una contingencia, satisfacer una necesidad particular del empleado, facilitar sus funciones o elevar su calidad de vida, sobre aquellos emolumentos que, pese a no compensar directamente el trabajo, podrían llegar a ser considerados salario, tal es el caso de los auxilios extralegales de alimentación, habitación o vestuario, las primas de vacaciones o de navidad.</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Las partes, a través de un acuerdo, contrariar la naturaleza de las cosas o disponer que deje de ser salario algo que, por esencia, lo es, independientemente de la forma, denominación (auxilio, beneficio, ayuda, entre otros) o instrumento jurídico que se utilice, si un pago se dirige a retribuir el trabajo prestado es salario.</a:t>
                      </a:r>
                    </a:p>
                  </a:txBody>
                  <a:tcPr/>
                </a:tc>
              </a:tr>
            </a:tbl>
          </a:graphicData>
        </a:graphic>
      </p:graphicFrame>
    </p:spTree>
    <p:extLst>
      <p:ext uri="{BB962C8B-B14F-4D97-AF65-F5344CB8AC3E}">
        <p14:creationId xmlns:p14="http://schemas.microsoft.com/office/powerpoint/2010/main" xmlns="" val="1168089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Marzo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5779" y="887731"/>
          <a:ext cx="7898297" cy="5409682"/>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478042"/>
                <a:gridCol w="6420255"/>
              </a:tblGrid>
              <a:tr h="260976">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a:t>
                      </a:r>
                      <a:r>
                        <a:rPr lang="es-CO" sz="1200" b="1" u="sng" baseline="0" dirty="0" smtClean="0">
                          <a:effectLst>
                            <a:outerShdw blurRad="38100" dist="38100" dir="2700000" algn="tl">
                              <a:srgbClr val="000000">
                                <a:alpha val="43137"/>
                              </a:srgbClr>
                            </a:outerShdw>
                          </a:effectLst>
                          <a:latin typeface="+mn-lt"/>
                        </a:rPr>
                        <a:t>MARZO DE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52276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COADYUVANTES  NO ESTÁN LEGITIMADOS PARA APELAR LA SENTENCIA ADMINISTRATIVA DE PRIMERA INSTANCIA</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CO" sz="1200" b="0" i="0" kern="1200" baseline="0" dirty="0" smtClean="0">
                        <a:solidFill>
                          <a:schemeClr val="tx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smtClean="0">
                          <a:solidFill>
                            <a:schemeClr val="tx1"/>
                          </a:solidFill>
                          <a:latin typeface="Arial Narrow" pitchFamily="34" charset="0"/>
                          <a:ea typeface="+mn-ea"/>
                          <a:cs typeface="+mn-cs"/>
                        </a:rPr>
                        <a:t>Consejo de Estado, Sección Primera, Auto 13001233100020060050301, Feb. 5/20.</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DE LA OFICINA JURIDICA</a:t>
                      </a:r>
                      <a:endParaRPr lang="es-CO" sz="4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Consejo de Estado precisa que un coadyuvante no puede interponer recursos que el coadyuvado no desee o en disconformidad con este, porque hay una actuación procesal contraria a la de la parte principal.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El despacho concluyó que si la parte de un proceso administrativo no apela la sentencia de primera instancia los recursos interpuestos por los coadyuvantes deben ser declarados improcedentes, por falta de legitimación,</a:t>
                      </a:r>
                      <a:r>
                        <a:rPr lang="es-CO" sz="1200" b="0" u="none" baseline="0" dirty="0" smtClean="0">
                          <a:latin typeface="Arial Narrow" pitchFamily="34" charset="0"/>
                        </a:rPr>
                        <a:t> se debe precisar que a esta tesis se le presenta una excepción, el caso de la acción de simple nulidad.</a:t>
                      </a: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De ahí que bien puede afirmarse que la participación de terceros debe limitarse a la exposición de argumentos a favor o en contra de las pretensiones de la demanda, sin que los mismos puedan, en lo que a la demanda respecta, hacerle modificación alguna, bien para adicionarle o para suprimirle cargos</a:t>
                      </a:r>
                    </a:p>
                  </a:txBody>
                  <a:tcPr/>
                </a:tc>
              </a:tr>
              <a:tr h="2612597">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EN JULIO Y OCTUBRE HABRÍA DÍAS SIN IVA, ESTE 2020</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CO" sz="1200" b="0" i="0" kern="1200" baseline="0" dirty="0" smtClean="0">
                        <a:solidFill>
                          <a:schemeClr val="tx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smtClean="0">
                          <a:solidFill>
                            <a:schemeClr val="tx1"/>
                          </a:solidFill>
                          <a:latin typeface="Arial Narrow" pitchFamily="34" charset="0"/>
                          <a:ea typeface="+mn-ea"/>
                          <a:cs typeface="+mn-cs"/>
                        </a:rPr>
                        <a:t>Proyecto de norma, </a:t>
                      </a:r>
                      <a:r>
                        <a:rPr lang="es-CO" sz="1200" b="0" i="0" kern="1200" baseline="0" dirty="0" err="1" smtClean="0">
                          <a:solidFill>
                            <a:schemeClr val="tx1"/>
                          </a:solidFill>
                          <a:latin typeface="Arial Narrow" pitchFamily="34" charset="0"/>
                          <a:ea typeface="+mn-ea"/>
                          <a:cs typeface="+mn-cs"/>
                        </a:rPr>
                        <a:t>Dian</a:t>
                      </a:r>
                      <a:r>
                        <a:rPr lang="es-CO" sz="1200" b="0" i="0" kern="1200" baseline="0" dirty="0" smtClean="0">
                          <a:solidFill>
                            <a:schemeClr val="tx1"/>
                          </a:solidFill>
                          <a:latin typeface="Arial Narrow" pitchFamily="34" charset="0"/>
                          <a:ea typeface="+mn-ea"/>
                          <a:cs typeface="+mn-cs"/>
                        </a:rPr>
                        <a:t>, Feb. 11/20.</a:t>
                      </a: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DE LA SUBGERENCIA FINANCIERA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Se</a:t>
                      </a:r>
                      <a:r>
                        <a:rPr lang="es-CO" sz="1200" b="0" u="none" baseline="0" dirty="0" smtClean="0">
                          <a:latin typeface="Arial Narrow" pitchFamily="34" charset="0"/>
                        </a:rPr>
                        <a:t> e</a:t>
                      </a:r>
                      <a:r>
                        <a:rPr lang="es-CO" sz="1200" b="0" u="none" dirty="0" smtClean="0">
                          <a:latin typeface="Arial Narrow" pitchFamily="34" charset="0"/>
                        </a:rPr>
                        <a:t>stablecieron exenciones especiales en el impuesto sobre las ventas – IVA y el artículo 25 dispuso tres días sin IVA al año, en los que se podrá adquirir vestuario, calzado, útiles y algunas tecnologías a precios más bajos,</a:t>
                      </a:r>
                      <a:r>
                        <a:rPr lang="es-CO" sz="1200" b="0" u="none" baseline="0" dirty="0" smtClean="0">
                          <a:latin typeface="Arial Narrow" pitchFamily="34" charset="0"/>
                        </a:rPr>
                        <a:t> </a:t>
                      </a:r>
                      <a:r>
                        <a:rPr lang="es-CO" sz="1200" b="0" u="none" dirty="0" smtClean="0">
                          <a:latin typeface="Arial Narrow" pitchFamily="34" charset="0"/>
                        </a:rPr>
                        <a:t>la </a:t>
                      </a:r>
                      <a:r>
                        <a:rPr lang="es-CO" sz="1200" b="0" u="none" dirty="0" err="1" smtClean="0">
                          <a:latin typeface="Arial Narrow" pitchFamily="34" charset="0"/>
                        </a:rPr>
                        <a:t>Dian</a:t>
                      </a:r>
                      <a:r>
                        <a:rPr lang="es-CO" sz="1200" b="0" u="none" dirty="0" smtClean="0">
                          <a:latin typeface="Arial Narrow" pitchFamily="34" charset="0"/>
                        </a:rPr>
                        <a:t> publicó un proyecto para establecer los periodos en los cuales se dará aplicación a dicha exención.</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Los periodos de exención del impuesto corresponderían a los siguientes:</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s-CO" sz="1200" b="0" u="none" dirty="0" smtClean="0">
                          <a:latin typeface="Arial Narrow" pitchFamily="34" charset="0"/>
                        </a:rPr>
                        <a:t>Para el año 2020: en los meses de julio y octubre.  </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s-CO" sz="1200" b="0" u="none" dirty="0" smtClean="0">
                          <a:latin typeface="Arial Narrow" pitchFamily="34" charset="0"/>
                        </a:rPr>
                        <a:t>Para el año 2021: en los meses de enero, julio y octubre.</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La autoridad tributaria, mediante resolución expedida dentro del mes anterior al de los periodos señalados, definirá los días en que se llevará a cabo la exención.</a:t>
                      </a:r>
                    </a:p>
                  </a:txBody>
                  <a:tcPr/>
                </a:tc>
              </a:tr>
            </a:tbl>
          </a:graphicData>
        </a:graphic>
      </p:graphicFrame>
    </p:spTree>
    <p:extLst>
      <p:ext uri="{BB962C8B-B14F-4D97-AF65-F5344CB8AC3E}">
        <p14:creationId xmlns:p14="http://schemas.microsoft.com/office/powerpoint/2010/main" xmlns="" val="3631706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17912</TotalTime>
  <Words>1227</Words>
  <Application>Microsoft Office PowerPoint</Application>
  <PresentationFormat>Presentación en pantalla (4:3)</PresentationFormat>
  <Paragraphs>92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Office Theme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Felipe Maya</dc:creator>
  <cp:lastModifiedBy>atorres</cp:lastModifiedBy>
  <cp:revision>820</cp:revision>
  <dcterms:created xsi:type="dcterms:W3CDTF">2018-06-07T12:55:37Z</dcterms:created>
  <dcterms:modified xsi:type="dcterms:W3CDTF">2020-03-06T21:52:48Z</dcterms:modified>
</cp:coreProperties>
</file>