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9" r:id="rId3"/>
    <p:sldId id="258" r:id="rId4"/>
    <p:sldId id="260" r:id="rId5"/>
    <p:sldId id="261"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2639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43" autoAdjust="0"/>
    <p:restoredTop sz="94631"/>
  </p:normalViewPr>
  <p:slideViewPr>
    <p:cSldViewPr snapToGrid="0" snapToObjects="1">
      <p:cViewPr varScale="1">
        <p:scale>
          <a:sx n="98" d="100"/>
          <a:sy n="98" d="100"/>
        </p:scale>
        <p:origin x="-102" y="-24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_tradnl"/>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180BC-4EFC-2149-B612-5A6AF9F19CC4}" type="datetimeFigureOut">
              <a:rPr lang="es-ES_tradnl" smtClean="0"/>
              <a:pPr/>
              <a:t>07/01/2020</a:t>
            </a:fld>
            <a:endParaRPr lang="es-ES_tradnl"/>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ES_tradnl"/>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ES_tradnl"/>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9F02E42-9E40-5E4F-859F-586EDF0E36E0}" type="slidenum">
              <a:rPr lang="es-ES_tradnl" smtClean="0"/>
              <a:pPr/>
              <a:t>‹Nº›</a:t>
            </a:fld>
            <a:endParaRPr lang="es-ES_tradnl"/>
          </a:p>
        </p:txBody>
      </p:sp>
    </p:spTree>
    <p:extLst>
      <p:ext uri="{BB962C8B-B14F-4D97-AF65-F5344CB8AC3E}">
        <p14:creationId xmlns:p14="http://schemas.microsoft.com/office/powerpoint/2010/main" xmlns="" val="1680621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76141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2108664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020578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25850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903616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44247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18238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349048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135849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167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73253E4-59E2-1249-8962-604E851EF452}" type="datetimeFigureOut">
              <a:rPr lang="es-ES_tradnl" smtClean="0"/>
              <a:pPr/>
              <a:t>07/01/2020</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425682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253E4-59E2-1249-8962-604E851EF452}" type="datetimeFigureOut">
              <a:rPr lang="es-ES_tradnl" smtClean="0"/>
              <a:pPr/>
              <a:t>07/01/2020</a:t>
            </a:fld>
            <a:endParaRPr lang="es-ES_trad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F96C6-7192-A04B-AAD4-AC5F4B1DD0E9}" type="slidenum">
              <a:rPr lang="es-ES_tradnl" smtClean="0"/>
              <a:pPr/>
              <a:t>‹Nº›</a:t>
            </a:fld>
            <a:endParaRPr lang="es-ES_tradnl"/>
          </a:p>
        </p:txBody>
      </p:sp>
    </p:spTree>
    <p:extLst>
      <p:ext uri="{BB962C8B-B14F-4D97-AF65-F5344CB8AC3E}">
        <p14:creationId xmlns:p14="http://schemas.microsoft.com/office/powerpoint/2010/main" xmlns="" val="2006346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1964080" y="1956524"/>
            <a:ext cx="5908990" cy="707886"/>
          </a:xfrm>
          <a:prstGeom prst="rect">
            <a:avLst/>
          </a:prstGeom>
          <a:noFill/>
        </p:spPr>
        <p:txBody>
          <a:bodyPr wrap="none" rtlCol="0">
            <a:spAutoFit/>
          </a:bodyPr>
          <a:lstStyle/>
          <a:p>
            <a:r>
              <a:rPr lang="es-CO" sz="4000" b="1" dirty="0" smtClean="0">
                <a:effectLst>
                  <a:outerShdw blurRad="38100" dist="38100" dir="2700000" algn="tl">
                    <a:srgbClr val="000000">
                      <a:alpha val="43137"/>
                    </a:srgbClr>
                  </a:outerShdw>
                </a:effectLst>
                <a:latin typeface="Arial Narrow" panose="020B0606020202030204" pitchFamily="34" charset="0"/>
              </a:rPr>
              <a:t>Boletín Jurídico Enero 2020</a:t>
            </a:r>
            <a:endParaRPr lang="es-ES" sz="4000" b="1" dirty="0">
              <a:effectLst>
                <a:outerShdw blurRad="38100" dist="38100" dir="2700000" algn="tl">
                  <a:srgbClr val="000000">
                    <a:alpha val="43137"/>
                  </a:srgbClr>
                </a:outerShdw>
              </a:effectLst>
              <a:latin typeface="Arial Narrow" panose="020B0606020202030204" pitchFamily="34" charset="0"/>
            </a:endParaRPr>
          </a:p>
        </p:txBody>
      </p:sp>
      <p:sp>
        <p:nvSpPr>
          <p:cNvPr id="3" name="CuadroTexto 2"/>
          <p:cNvSpPr txBox="1"/>
          <p:nvPr/>
        </p:nvSpPr>
        <p:spPr>
          <a:xfrm>
            <a:off x="3814295" y="2664410"/>
            <a:ext cx="2092624" cy="400110"/>
          </a:xfrm>
          <a:prstGeom prst="rect">
            <a:avLst/>
          </a:prstGeom>
          <a:noFill/>
        </p:spPr>
        <p:txBody>
          <a:bodyPr wrap="none" rtlCol="0">
            <a:spAutoFit/>
          </a:bodyPr>
          <a:lstStyle/>
          <a:p>
            <a:r>
              <a:rPr lang="es-CO" sz="2000" b="1" dirty="0" smtClean="0">
                <a:effectLst>
                  <a:outerShdw blurRad="38100" dist="38100" dir="2700000" algn="tl">
                    <a:srgbClr val="000000">
                      <a:alpha val="43137"/>
                    </a:srgbClr>
                  </a:outerShdw>
                </a:effectLst>
                <a:latin typeface="Arial Narrow" panose="020B0606020202030204" pitchFamily="34" charset="0"/>
              </a:rPr>
              <a:t>OFICINA JURÍDICA</a:t>
            </a:r>
            <a:endParaRPr lang="es-ES" sz="2000" b="1" dirty="0">
              <a:effectLst>
                <a:outerShdw blurRad="38100" dist="38100" dir="2700000" algn="tl">
                  <a:srgbClr val="000000">
                    <a:alpha val="43137"/>
                  </a:srgbClr>
                </a:outerShdw>
              </a:effectLst>
              <a:latin typeface="Arial Narrow" panose="020B0606020202030204" pitchFamily="34" charset="0"/>
            </a:endParaRPr>
          </a:p>
        </p:txBody>
      </p:sp>
    </p:spTree>
    <p:extLst>
      <p:ext uri="{BB962C8B-B14F-4D97-AF65-F5344CB8AC3E}">
        <p14:creationId xmlns:p14="http://schemas.microsoft.com/office/powerpoint/2010/main" xmlns="" val="791289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a:t>
            </a:r>
            <a:r>
              <a:rPr lang="es-CO" sz="2400" b="1" dirty="0" smtClean="0">
                <a:effectLst>
                  <a:outerShdw blurRad="38100" dist="38100" dir="2700000" algn="tl">
                    <a:srgbClr val="000000">
                      <a:alpha val="43137"/>
                    </a:srgbClr>
                  </a:outerShdw>
                </a:effectLst>
                <a:latin typeface="Arial Narrow" panose="020B0606020202030204" pitchFamily="34" charset="0"/>
              </a:rPr>
              <a:t>Enero  2020</a:t>
            </a:r>
            <a:endParaRPr lang="es-ES" sz="2400" b="1" dirty="0" smtClean="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07395" y="846306"/>
          <a:ext cx="7704307" cy="539496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795370"/>
                <a:gridCol w="5908937"/>
              </a:tblGrid>
              <a:tr h="184433">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a:t>
                      </a:r>
                      <a:r>
                        <a:rPr lang="es-CO" sz="1200" b="1" u="sng" baseline="0" dirty="0" smtClean="0">
                          <a:effectLst>
                            <a:outerShdw blurRad="38100" dist="38100" dir="2700000" algn="tl">
                              <a:srgbClr val="000000">
                                <a:alpha val="43137"/>
                              </a:srgbClr>
                            </a:outerShdw>
                          </a:effectLst>
                        </a:rPr>
                        <a:t>ENERO</a:t>
                      </a:r>
                      <a:r>
                        <a:rPr lang="es-CO" sz="1200" b="1" u="sng" dirty="0" smtClean="0">
                          <a:effectLst>
                            <a:outerShdw blurRad="38100" dist="38100" dir="2700000" algn="tl">
                              <a:srgbClr val="000000">
                                <a:alpha val="43137"/>
                              </a:srgbClr>
                            </a:outerShdw>
                          </a:effectLst>
                          <a:latin typeface="Arial Narrow" panose="020B0606020202030204" pitchFamily="34" charset="0"/>
                        </a:rPr>
                        <a:t> </a:t>
                      </a:r>
                      <a:r>
                        <a:rPr lang="es-CO" sz="1200" b="1" u="sng" baseline="0" dirty="0" smtClean="0">
                          <a:effectLst>
                            <a:outerShdw blurRad="38100" dist="38100" dir="2700000" algn="tl">
                              <a:srgbClr val="000000">
                                <a:alpha val="43137"/>
                              </a:srgbClr>
                            </a:outerShdw>
                          </a:effectLst>
                        </a:rPr>
                        <a:t>DE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301000">
                <a:tc>
                  <a:txBody>
                    <a:bodyPr/>
                    <a:lstStyle/>
                    <a:p>
                      <a:pPr algn="just"/>
                      <a:r>
                        <a:rPr lang="es-CO" sz="1200" b="1" u="none" dirty="0" smtClean="0">
                          <a:latin typeface="Arial Narrow" pitchFamily="34" charset="0"/>
                        </a:rPr>
                        <a:t>SEGUNDA OPINIÓN MÉDICA PROCEDE SI NO HAY MEJORÍA</a:t>
                      </a:r>
                    </a:p>
                    <a:p>
                      <a:pPr algn="just"/>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err="1" smtClean="0">
                          <a:solidFill>
                            <a:schemeClr val="tx1"/>
                          </a:solidFill>
                          <a:latin typeface="Arial Narrow" pitchFamily="34" charset="0"/>
                        </a:rPr>
                        <a:t>Minsalud</a:t>
                      </a:r>
                      <a:r>
                        <a:rPr lang="es-CO" sz="1200" b="0" u="none" dirty="0" smtClean="0">
                          <a:solidFill>
                            <a:schemeClr val="tx1"/>
                          </a:solidFill>
                          <a:latin typeface="Arial Narrow" pitchFamily="34" charset="0"/>
                        </a:rPr>
                        <a:t>, Concepto 201911601535511, Nov. 15/19.</a:t>
                      </a:r>
                      <a:endParaRPr lang="es-CO" sz="1200" b="0" dirty="0" smtClean="0">
                        <a:solidFill>
                          <a:schemeClr val="tx1"/>
                        </a:solidFill>
                        <a:latin typeface="Arial Narrow"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GENERAL Y SUBGERENCIA ADMINISTRATIVA  - DIVISIÓN DE PERSONAL</a:t>
                      </a:r>
                    </a:p>
                    <a:p>
                      <a:pPr algn="just"/>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La solicitud de una segunda opinión médica que realice un usuario del sistema de seguridad social en salud se considera válida en cuanto busque atender una necesidad real, normalmente relacionada con ninguna o una escasa mejoría o progreso logrado con los servicios requeridos, así como con la gravedad y magnitud de los riesgos inherentes a la enfermedad padecida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Las EPS, en su función de aseguramiento, deben organizar y garantizar, directa o indirectamente, la prestación del servicio de salud y, en ese sentido, tramitar las peticiones de los usuarios en relación con el acceso a una segunda opinión médica,</a:t>
                      </a:r>
                      <a:r>
                        <a:rPr lang="es-CO" sz="1200" baseline="0" dirty="0" smtClean="0">
                          <a:latin typeface="Arial Narrow" pitchFamily="34" charset="0"/>
                        </a:rPr>
                        <a:t> la carta de derechos y deberes del afiliado y del paciente, es claro en señalar que todo afiliado o paciente tiene derecho a recibir una segunda opinión por parte de un profesional de la salud en caso de duda.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Contendrá dentro de la información general la red de prestación de servicios, con el fin de garantizar la posibilidad de escoger la que más convenga, según el grado de complejidad y los mecanismos de acceso, como son las dependencias, procedimientos y términos para la solicitud.</a:t>
                      </a:r>
                    </a:p>
                  </a:txBody>
                  <a:tcPr/>
                </a:tc>
              </a:tr>
              <a:tr h="12638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EN MATERIA DISCIPLINARIA, LA COMPETENCIA DEL JUEZ ADMINISTRATIVO ES PLENA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Consejo de Estado, Sección Segunda, Sentencia 66001233300020140025401 (12492017), Oct. 31/19.</a:t>
                      </a:r>
                      <a:endParaRPr lang="pt-BR" sz="1200" b="0" u="none" dirty="0" smtClean="0">
                        <a:solidFill>
                          <a:schemeClr val="tx1"/>
                        </a:solidFill>
                        <a:latin typeface="Arial Narrow" pitchFamily="34" charset="0"/>
                      </a:endParaRP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a:t>
                      </a:r>
                      <a:r>
                        <a:rPr lang="es-CO" sz="1200" b="1" u="none" baseline="0" dirty="0" smtClean="0">
                          <a:latin typeface="Arial Narrow" pitchFamily="34" charset="0"/>
                        </a:rPr>
                        <a:t>DEL GRUPO DE DISCIPLINARIOS Y OFICINA JURIDICA</a:t>
                      </a:r>
                      <a:endParaRPr lang="es-CO" sz="1200" b="1" u="none" baseline="0" dirty="0" smtClean="0">
                        <a:latin typeface="Arial Narrow" pitchFamily="34" charset="0"/>
                      </a:endParaRPr>
                    </a:p>
                    <a:p>
                      <a:pPr algn="just"/>
                      <a:endParaRPr lang="es-CO" sz="1200" dirty="0" smtClean="0">
                        <a:latin typeface="+mn-lt"/>
                      </a:endParaRPr>
                    </a:p>
                    <a:p>
                      <a:r>
                        <a:rPr lang="es-CO" sz="1200" b="0" i="0" kern="1200" dirty="0" smtClean="0">
                          <a:solidFill>
                            <a:schemeClr val="dk1"/>
                          </a:solidFill>
                          <a:latin typeface="Arial Narrow" pitchFamily="34" charset="0"/>
                          <a:ea typeface="+mn-ea"/>
                          <a:cs typeface="+mn-cs"/>
                        </a:rPr>
                        <a:t>El</a:t>
                      </a:r>
                      <a:r>
                        <a:rPr lang="es-CO" sz="1200" b="0" i="0" kern="1200" baseline="0" dirty="0" smtClean="0">
                          <a:solidFill>
                            <a:schemeClr val="dk1"/>
                          </a:solidFill>
                          <a:latin typeface="Arial Narrow" pitchFamily="34" charset="0"/>
                          <a:ea typeface="+mn-ea"/>
                          <a:cs typeface="+mn-cs"/>
                        </a:rPr>
                        <a:t> </a:t>
                      </a:r>
                      <a:r>
                        <a:rPr lang="es-CO" sz="1200" b="0" i="0" kern="1200" dirty="0" smtClean="0">
                          <a:solidFill>
                            <a:schemeClr val="dk1"/>
                          </a:solidFill>
                          <a:latin typeface="Arial Narrow" pitchFamily="34" charset="0"/>
                          <a:ea typeface="+mn-ea"/>
                          <a:cs typeface="+mn-cs"/>
                        </a:rPr>
                        <a:t>control que ejerce la jurisdicción de lo contencioso administrativo sobre los actos administrativos de naturaleza disciplinaria con el fin de garantizar la tutela judicial efectiva, ese control es de carácter integral por cuanto exige una revisión legal y constitucional de las actuaciones surtidas ante los titulares de la acción disciplinaria, sin que para tales efectos el juez se encuentre sometido a alguna limitante que restrinja su competencia.</a:t>
                      </a:r>
                    </a:p>
                    <a:p>
                      <a:r>
                        <a:rPr lang="es-CO" sz="1200" b="0" i="0" kern="1200" dirty="0" smtClean="0">
                          <a:solidFill>
                            <a:schemeClr val="dk1"/>
                          </a:solidFill>
                          <a:latin typeface="Arial Narrow" pitchFamily="34" charset="0"/>
                          <a:ea typeface="+mn-ea"/>
                          <a:cs typeface="+mn-cs"/>
                        </a:rPr>
                        <a:t> </a:t>
                      </a:r>
                    </a:p>
                    <a:p>
                      <a:r>
                        <a:rPr lang="es-CO" sz="1200" b="0" i="0" kern="1200" dirty="0" smtClean="0">
                          <a:solidFill>
                            <a:schemeClr val="dk1"/>
                          </a:solidFill>
                          <a:latin typeface="Arial Narrow" pitchFamily="34" charset="0"/>
                          <a:ea typeface="+mn-ea"/>
                          <a:cs typeface="+mn-cs"/>
                        </a:rPr>
                        <a:t>Así las cosas, la función disciplinaria una manifestación de la potestad pública sancionatoria que busca mantener la actividad estatal sujeta a los límites legales y constitucionales, no es dable restringir las facultades de que goza la jurisdicción en la realización de dicho estudio</a:t>
                      </a:r>
                      <a:endParaRPr lang="es-CO" sz="1200" b="0" i="0" kern="1200" dirty="0">
                        <a:solidFill>
                          <a:schemeClr val="dk1"/>
                        </a:solidFill>
                        <a:latin typeface="Arial Narrow" pitchFamily="34" charset="0"/>
                        <a:ea typeface="+mn-ea"/>
                        <a:cs typeface="+mn-cs"/>
                      </a:endParaRPr>
                    </a:p>
                  </a:txBody>
                  <a:tcPr/>
                </a:tc>
              </a:tr>
            </a:tbl>
          </a:graphicData>
        </a:graphic>
      </p:graphicFrame>
    </p:spTree>
    <p:extLst>
      <p:ext uri="{BB962C8B-B14F-4D97-AF65-F5344CB8AC3E}">
        <p14:creationId xmlns:p14="http://schemas.microsoft.com/office/powerpoint/2010/main" xmlns="" val="2795677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a:t>
            </a:r>
            <a:r>
              <a:rPr lang="es-CO" sz="2400" b="1" dirty="0" smtClean="0">
                <a:effectLst>
                  <a:outerShdw blurRad="38100" dist="38100" dir="2700000" algn="tl">
                    <a:srgbClr val="000000">
                      <a:alpha val="43137"/>
                    </a:srgbClr>
                  </a:outerShdw>
                </a:effectLst>
                <a:latin typeface="Arial Narrow" panose="020B0606020202030204" pitchFamily="34" charset="0"/>
              </a:rPr>
              <a:t>Enero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6793" y="894945"/>
          <a:ext cx="7972072" cy="521208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525667"/>
                <a:gridCol w="6446405"/>
              </a:tblGrid>
              <a:tr h="239597">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ENERO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2400786">
                <a:tc>
                  <a:txBody>
                    <a:bodyPr/>
                    <a:lstStyle/>
                    <a:p>
                      <a:pPr algn="just"/>
                      <a:r>
                        <a:rPr lang="es-CO" sz="1200" b="1" u="none" dirty="0" smtClean="0">
                          <a:latin typeface="Arial Narrow" pitchFamily="34" charset="0"/>
                        </a:rPr>
                        <a:t>SALARIO MÍNIMO EN $ 980.657 (INCLUIDO SUBSIDIO DE TRANSPORTE)</a:t>
                      </a:r>
                    </a:p>
                    <a:p>
                      <a:pPr algn="just"/>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Departamento Administrativo de la Función Pública, Decreto 2106, 11/22/19</a:t>
                      </a: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a:t>
                      </a:r>
                      <a:r>
                        <a:rPr lang="es-CO" sz="1200" b="1" u="none" baseline="0" dirty="0" smtClean="0">
                          <a:latin typeface="Arial Narrow" pitchFamily="34" charset="0"/>
                        </a:rPr>
                        <a:t>GENERAL</a:t>
                      </a:r>
                      <a:endParaRPr lang="es-CO" sz="1200" b="1" u="none" baseline="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Ante la falta de acuerdo entre empresarios y trabajadores en la mesa de concertación salarial, el presidente Iván Duque decidió que el incremento del salario mínimo para el 2020 será de 6 %.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El mandatario reveló que el salario mínimo mensual para el próximo año será de $ 877.803, con un auxilio de transporte de $ 102.854, para un total de $ 980.657.</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Así, el aumento real es del 2,12 % con respecto a la inflación esperada para 2019, que el Banco de la República proyecta en 3,88 %. La inflación esperada para 2020 es 3 %.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Esto significa un incremento de 12 puntos porcentuales en los dos primeros años del Gobierno, que a su vez representan un incremento real acumulado de 4,83 % (2,4 % real en promedio anual)</a:t>
                      </a:r>
                    </a:p>
                  </a:txBody>
                  <a:tcPr/>
                </a:tc>
              </a:tr>
              <a:tr h="165246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PRECISAN JURISPRUDENCIA SOBRE LA FALTA DE LABORAR EN ESTADO DE EMBRIAGUEZ</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err="1" smtClean="0">
                          <a:latin typeface="Arial Narrow" pitchFamily="34" charset="0"/>
                        </a:rPr>
                        <a:t>Superindustria</a:t>
                      </a:r>
                      <a:r>
                        <a:rPr lang="es-CO" sz="1200" b="0" u="none" dirty="0" smtClean="0">
                          <a:latin typeface="Arial Narrow" pitchFamily="34" charset="0"/>
                        </a:rPr>
                        <a:t> </a:t>
                      </a:r>
                      <a:r>
                        <a:rPr lang="es-CO" sz="1200" b="0" u="none" dirty="0" smtClean="0">
                          <a:latin typeface="Arial Narrow" pitchFamily="34" charset="0"/>
                        </a:rPr>
                        <a:t>y Comercio, Sentencia 12616, Oct. 07/19.A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DE LA SUBGERENCIA ADMINISTRATIVA  - DIVISIÓN DE SERVICIOS GENERALES</a:t>
                      </a:r>
                      <a:endParaRPr lang="es-CO" sz="120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Vale decir que dicha norma consagra como falta disciplinaria gravísima o grave (relacionada con la función pública) asistir al trabajo en estado de embriaguez o bajo los efectos de estupefacientes.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Constitución reconoce una amplia libertad de configuración al legislador para regular el régimen disciplinario de los servidores públicos, que abarca la tipificación de conductas, el proceso en que estas se conocerán y las respectivas sanciones.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Sala Plena consideró que tipificar como falta disciplinaria asistir al trabajo en estado de embriaguez o bajo los efectos de estupefacientes es legítima, razonable y proporcional, dado que busca el adecuado ejercicio de la función y labor pública,</a:t>
                      </a:r>
                      <a:r>
                        <a:rPr lang="es-CO" sz="1200" b="0" baseline="0" dirty="0" smtClean="0">
                          <a:latin typeface="Arial Narrow" pitchFamily="34" charset="0"/>
                        </a:rPr>
                        <a:t> aplicado siempre que el consumo de alcohol o estupefacientes afecte el ejercicio del cargo, función o servicio público, dado que ahí radica la antijuridicidad del ilícito disciplinario.</a:t>
                      </a:r>
                    </a:p>
                  </a:txBody>
                  <a:tcPr/>
                </a:tc>
              </a:tr>
            </a:tbl>
          </a:graphicData>
        </a:graphic>
      </p:graphicFrame>
    </p:spTree>
    <p:extLst>
      <p:ext uri="{BB962C8B-B14F-4D97-AF65-F5344CB8AC3E}">
        <p14:creationId xmlns:p14="http://schemas.microsoft.com/office/powerpoint/2010/main" xmlns="" val="961785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a:t>
            </a:r>
            <a:r>
              <a:rPr lang="es-CO" sz="2400" b="1" dirty="0" smtClean="0">
                <a:effectLst>
                  <a:outerShdw blurRad="38100" dist="38100" dir="2700000" algn="tl">
                    <a:srgbClr val="000000">
                      <a:alpha val="43137"/>
                    </a:srgbClr>
                  </a:outerShdw>
                </a:effectLst>
                <a:latin typeface="Arial Narrow" panose="020B0606020202030204" pitchFamily="34" charset="0"/>
              </a:rPr>
              <a:t>Enero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9268" y="865762"/>
          <a:ext cx="7733621" cy="539496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2124639"/>
                <a:gridCol w="5608982"/>
              </a:tblGrid>
              <a:tr h="19159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a:t>
                      </a:r>
                      <a:r>
                        <a:rPr lang="es-CO" sz="1200" b="1" u="sng" baseline="0" dirty="0" smtClean="0">
                          <a:effectLst>
                            <a:outerShdw blurRad="38100" dist="38100" dir="2700000" algn="tl">
                              <a:srgbClr val="000000">
                                <a:alpha val="43137"/>
                              </a:srgbClr>
                            </a:outerShdw>
                          </a:effectLst>
                          <a:latin typeface="+mn-lt"/>
                        </a:rPr>
                        <a:t>ENERO </a:t>
                      </a:r>
                      <a:r>
                        <a:rPr lang="es-CO" sz="1200" b="1" u="sng" baseline="0" dirty="0" smtClean="0">
                          <a:effectLst>
                            <a:outerShdw blurRad="38100" dist="38100" dir="2700000" algn="tl">
                              <a:srgbClr val="000000">
                                <a:alpha val="43137"/>
                              </a:srgbClr>
                            </a:outerShdw>
                          </a:effectLst>
                        </a:rPr>
                        <a:t>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1852036">
                <a:tc>
                  <a:txBody>
                    <a:bodyPr/>
                    <a:lstStyle/>
                    <a:p>
                      <a:pPr algn="just"/>
                      <a:r>
                        <a:rPr lang="es-CO" sz="1200" b="1" dirty="0" smtClean="0">
                          <a:latin typeface="Arial Narrow" pitchFamily="34" charset="0"/>
                        </a:rPr>
                        <a:t>CONTRATOS DE SERVICIOS PÚBLICOS SE ENTIENDEN CEDIDOS EN LA ENAJENACIÓN DE BIENES INMUEBLES</a:t>
                      </a:r>
                    </a:p>
                    <a:p>
                      <a:pPr algn="just"/>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b="0" u="none" dirty="0" err="1" smtClean="0">
                          <a:latin typeface="Arial Narrow" pitchFamily="34" charset="0"/>
                        </a:rPr>
                        <a:t>Superservicios</a:t>
                      </a:r>
                      <a:r>
                        <a:rPr lang="pt-BR" sz="1200" b="0" u="none" dirty="0" smtClean="0">
                          <a:latin typeface="Arial Narrow" pitchFamily="34" charset="0"/>
                        </a:rPr>
                        <a:t>, Concepto 608, </a:t>
                      </a:r>
                      <a:r>
                        <a:rPr lang="pt-BR" sz="1200" b="0" u="none" dirty="0" err="1" smtClean="0">
                          <a:latin typeface="Arial Narrow" pitchFamily="34" charset="0"/>
                        </a:rPr>
                        <a:t>Oct</a:t>
                      </a:r>
                      <a:r>
                        <a:rPr lang="pt-BR" sz="1200" b="0" u="none" dirty="0" smtClean="0">
                          <a:latin typeface="Arial Narrow" pitchFamily="34" charset="0"/>
                        </a:rPr>
                        <a:t>. 17/19.</a:t>
                      </a:r>
                      <a:endParaRPr lang="es-CO" sz="1200" b="0" u="none" dirty="0" smtClean="0">
                        <a:latin typeface="Arial Narrow"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GENERAL Y SUBGERENCIA ADMINISTRATIVA  - SERVICIOS GENERALES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cesión de todos los derechos y obligaciones del contrato de servicios públicos en la enajenación a cualquier título de un inmueble, salvo que las partes acuerden otra cosa, comprende todos los derechos y obligaciones del referido contrato, operará de pleno derecho, de modo que si no se estipula nada en el contrato de compraventa se entienden cedidos.</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Las deudas derivadas de la prestación de servicios públicos podrán ser cobradas ejecutivamente ante los jueces competentes ejerciendo la jurisdicción coactiva por las empresas oficiales de servicios públicos. La factura expedida debidamente firmada por el representante legal de la empresa prestará mérito ejecutivo, la ley solo se limitó a indicar el procedimiento que debe adelantarse para el cobro de las deudas derivadas de la prestación de servicios públicos, por lo que será necesario verificar si en el respectivo contrato de compraventa se contempló o no la cesión y determinar si hay lugar o no a reclamación.</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dirty="0" smtClean="0">
                          <a:latin typeface="Arial Narrow" pitchFamily="34" charset="0"/>
                        </a:rPr>
                        <a:t>La posibilidad de realizar el cobro de los consumos realizados por un propietario anterior será competencia de los jueces, encargados de resolver las controversias contractuales en materia civil y mercantil, cuyo objeto sea diferente a la prestación del servicio público domiciliario.</a:t>
                      </a:r>
                    </a:p>
                  </a:txBody>
                  <a:tcPr/>
                </a:tc>
              </a:tr>
              <a:tr h="125948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TÉRMINO DE CADUCIDAD DE MESES O AÑOS NO SE SUSPENDE POR UN PARO JUDICIAL</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Consejo de Estado Sección Tercera, Auto 08001233300020150014601 (61713), Ago. 26/19.</a:t>
                      </a:r>
                      <a:endParaRPr lang="pt-BR" sz="1200" b="0" u="none" dirty="0" smtClean="0">
                        <a:solidFill>
                          <a:schemeClr val="tx1"/>
                        </a:solidFill>
                        <a:latin typeface="Arial Narrow" pitchFamily="34" charset="0"/>
                      </a:endParaRP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DE LA OFICINA JURIDICA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El término de caducidad previsto en meses o años tiene como fecha de vencimiento el mismo día en que empezó a correr en el correspondiente mes o año, este no se prorrogará con la vacancia judicial ni aquellas circunstancias en las que permanezcan cerrados los juzgados, como es el caso de un paro judicial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Al contrario, para el plazo en días no se tendrán en cuenta las circunstancias anteriormente descritas, tampoco se contabilizarán los días feriados, vacantes o de cierre de despacho.</a:t>
                      </a:r>
                    </a:p>
                  </a:txBody>
                  <a:tcPr/>
                </a:tc>
              </a:tr>
            </a:tbl>
          </a:graphicData>
        </a:graphic>
      </p:graphicFrame>
    </p:spTree>
    <p:extLst>
      <p:ext uri="{BB962C8B-B14F-4D97-AF65-F5344CB8AC3E}">
        <p14:creationId xmlns:p14="http://schemas.microsoft.com/office/powerpoint/2010/main" xmlns="" val="1168089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a:t>
            </a:r>
            <a:r>
              <a:rPr lang="es-CO" sz="2400" b="1" dirty="0" smtClean="0">
                <a:effectLst>
                  <a:outerShdw blurRad="38100" dist="38100" dir="2700000" algn="tl">
                    <a:srgbClr val="000000">
                      <a:alpha val="43137"/>
                    </a:srgbClr>
                  </a:outerShdw>
                </a:effectLst>
                <a:latin typeface="Arial Narrow" panose="020B0606020202030204" pitchFamily="34" charset="0"/>
              </a:rPr>
              <a:t>Enero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sp>
        <p:nvSpPr>
          <p:cNvPr id="2" name="Rectángulo 1"/>
          <p:cNvSpPr/>
          <p:nvPr/>
        </p:nvSpPr>
        <p:spPr>
          <a:xfrm>
            <a:off x="4391025" y="1285875"/>
            <a:ext cx="3971925" cy="23907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4" name="3 Marcador de contenido"/>
          <p:cNvGraphicFramePr>
            <a:graphicFrameLocks/>
          </p:cNvGraphicFramePr>
          <p:nvPr/>
        </p:nvGraphicFramePr>
        <p:xfrm>
          <a:off x="885779" y="887730"/>
          <a:ext cx="7898297" cy="548640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1672595"/>
                <a:gridCol w="6225702"/>
              </a:tblGrid>
              <a:tr h="231072">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a:t>
                      </a:r>
                      <a:r>
                        <a:rPr lang="es-CO" sz="1200" b="1" u="sng" baseline="0" dirty="0" smtClean="0">
                          <a:effectLst>
                            <a:outerShdw blurRad="38100" dist="38100" dir="2700000" algn="tl">
                              <a:srgbClr val="000000">
                                <a:alpha val="43137"/>
                              </a:srgbClr>
                            </a:outerShdw>
                          </a:effectLst>
                        </a:rPr>
                        <a:t>31 </a:t>
                      </a:r>
                      <a:r>
                        <a:rPr lang="es-CO" sz="1200" b="1" u="sng" baseline="0" dirty="0" smtClean="0">
                          <a:effectLst>
                            <a:outerShdw blurRad="38100" dist="38100" dir="2700000" algn="tl">
                              <a:srgbClr val="000000">
                                <a:alpha val="43137"/>
                              </a:srgbClr>
                            </a:outerShdw>
                          </a:effectLst>
                        </a:rPr>
                        <a:t>DE </a:t>
                      </a:r>
                      <a:r>
                        <a:rPr lang="es-CO" sz="1200" b="1" u="sng" baseline="0" dirty="0" smtClean="0">
                          <a:effectLst>
                            <a:outerShdw blurRad="38100" dist="38100" dir="2700000" algn="tl">
                              <a:srgbClr val="000000">
                                <a:alpha val="43137"/>
                              </a:srgbClr>
                            </a:outerShdw>
                          </a:effectLst>
                        </a:rPr>
                        <a:t>ENERO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1554480">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RECONOCIMIENTO DE FIRMA REGISTRADA NO SUPLE PRESENTACIÓN PERSONAL EN RECURSOS ANTE LA ADMINISTRACIÓN TRIBUTARIA</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err="1" smtClean="0">
                          <a:solidFill>
                            <a:schemeClr val="tx1"/>
                          </a:solidFill>
                          <a:latin typeface="Arial Narrow" pitchFamily="34" charset="0"/>
                          <a:ea typeface="+mn-ea"/>
                          <a:cs typeface="+mn-cs"/>
                        </a:rPr>
                        <a:t>Dian</a:t>
                      </a:r>
                      <a:r>
                        <a:rPr lang="es-CO" sz="1200" b="0" i="0" kern="1200" baseline="0" dirty="0" smtClean="0">
                          <a:solidFill>
                            <a:schemeClr val="tx1"/>
                          </a:solidFill>
                          <a:latin typeface="Arial Narrow" pitchFamily="34" charset="0"/>
                          <a:ea typeface="+mn-ea"/>
                          <a:cs typeface="+mn-cs"/>
                        </a:rPr>
                        <a:t>, Concepto 2570 (25644), Oct. 28/19.</a:t>
                      </a:r>
                      <a:endParaRPr lang="es-CO" sz="1200" b="0" i="0" kern="1200" baseline="0" dirty="0" smtClean="0">
                        <a:solidFill>
                          <a:schemeClr val="tx1"/>
                        </a:solidFill>
                        <a:latin typeface="Arial Narrow" pitchFamily="34" charset="0"/>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DE LA OFICINA JURIDICA</a:t>
                      </a:r>
                      <a:endParaRPr lang="es-CO" sz="4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La presentación de los recursos en sede administrativa por parte del contribuyente debe hacerse personalmente o por interpuesta persona, con exhibición del documento de identidad del signatario y, en caso de apoderado especial, de la correspondiente tarjeta profesional.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El reconocimiento de firma registrada y de documento y firma no obedecen a una autenticación, en los términos de la disposición mencionada, no pueden suplir la obligación de presentación personal ante autoridad pública de los escritos contentivos de un recurso en sede administrativa</a:t>
                      </a:r>
                      <a:endParaRPr lang="es-CO" sz="1200" b="0" u="none" dirty="0" smtClean="0">
                        <a:latin typeface="Arial Narrow" pitchFamily="34" charset="0"/>
                      </a:endParaRPr>
                    </a:p>
                  </a:txBody>
                  <a:tcPr/>
                </a:tc>
              </a:tr>
              <a:tr h="1554480">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1" i="0" kern="1200" baseline="0" dirty="0" smtClean="0">
                          <a:solidFill>
                            <a:schemeClr val="tx1"/>
                          </a:solidFill>
                          <a:latin typeface="Arial Narrow" pitchFamily="34" charset="0"/>
                          <a:ea typeface="+mn-ea"/>
                          <a:cs typeface="+mn-cs"/>
                        </a:rPr>
                        <a:t>APRENDIZ EMBARAZADA GOZA DE ESTABILIDAD LABORAL POR FUERO DE MATERNIDAD</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es-CO" sz="1200" b="0" i="0" kern="1200" baseline="0" dirty="0" smtClean="0">
                        <a:solidFill>
                          <a:schemeClr val="tx1"/>
                        </a:solidFill>
                        <a:latin typeface="Arial Narrow"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b="0" i="0" kern="1200" baseline="0" dirty="0" err="1" smtClean="0">
                          <a:solidFill>
                            <a:schemeClr val="tx1"/>
                          </a:solidFill>
                          <a:latin typeface="Arial Narrow" pitchFamily="34" charset="0"/>
                          <a:ea typeface="+mn-ea"/>
                          <a:cs typeface="+mn-cs"/>
                        </a:rPr>
                        <a:t>Mintrabajo</a:t>
                      </a:r>
                      <a:r>
                        <a:rPr lang="es-CO" sz="1200" b="0" i="0" kern="1200" baseline="0" dirty="0" smtClean="0">
                          <a:solidFill>
                            <a:schemeClr val="tx1"/>
                          </a:solidFill>
                          <a:latin typeface="Arial Narrow" pitchFamily="34" charset="0"/>
                          <a:ea typeface="+mn-ea"/>
                          <a:cs typeface="+mn-cs"/>
                        </a:rPr>
                        <a:t>, Concepto 53457, Nov. 1/19. </a:t>
                      </a:r>
                      <a:endParaRPr lang="es-CO" sz="1200" b="0" i="0" kern="1200" baseline="0" dirty="0" smtClean="0">
                        <a:solidFill>
                          <a:schemeClr val="tx1"/>
                        </a:solidFill>
                        <a:latin typeface="Arial Narrow" pitchFamily="34" charset="0"/>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GENERAL Y SUBGERENCIA ADMINISTRATIVA  - DIVISIÓN DE PERSONAL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Una licencia de maternidad otorgada a una aprendiz, es causal de suspensión del contrato de aprendizaje, por lo que deben garantizársele a esta mujer en estado de embarazo todos los derechos, goza de especial protección, debe reflejarse en los beneficios que otorga la ley a todas las mujeres en estado de gravidez, los cuales deben aplicarse sin restricción alguna al contrato de aprendizaje.</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latin typeface="Arial Narrow" pitchFamily="34" charset="0"/>
                        </a:rPr>
                        <a:t>La Circular 137 del 2017 del Sena, dijo si una aprendiz queda embarazada durante la ejecución del contrato de aprendizaje, este continúa su desarrollo normal, pues el estado de embarazo no impide su ejecución, a menos que se trate de una situación de alto riesgo que obligue a incapacitarla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i="0" kern="1200" dirty="0" smtClean="0">
                          <a:solidFill>
                            <a:schemeClr val="dk1"/>
                          </a:solidFill>
                          <a:latin typeface="Arial Narrow" pitchFamily="34" charset="0"/>
                          <a:ea typeface="+mn-ea"/>
                          <a:cs typeface="+mn-cs"/>
                        </a:rPr>
                        <a:t>Si el término de duración del contrato de aprendizaje vence antes del parto, el contrato se prorroga en virtud del fuero de maternidad, prórroga que, en ningún caso, puede determinar una duración mayor de dos años, en cumplimiento del término perentorio legal de duración del contrato de aprendizaje</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i="0" u="none" kern="1200" dirty="0" smtClean="0">
                        <a:solidFill>
                          <a:schemeClr val="dk1"/>
                        </a:solidFill>
                        <a:latin typeface="Arial Narrow" pitchFamily="34" charset="0"/>
                        <a:ea typeface="+mn-ea"/>
                        <a:cs typeface="+mn-cs"/>
                      </a:endParaRPr>
                    </a:p>
                    <a:p>
                      <a:r>
                        <a:rPr lang="es-CO" sz="1200" b="0" i="0" kern="1200" dirty="0" smtClean="0">
                          <a:solidFill>
                            <a:schemeClr val="dk1"/>
                          </a:solidFill>
                          <a:latin typeface="Arial Narrow" pitchFamily="34" charset="0"/>
                          <a:ea typeface="+mn-ea"/>
                          <a:cs typeface="+mn-cs"/>
                        </a:rPr>
                        <a:t>Si prorrogado se cumplen los dos años de duración máxima, este termina y el patrocinador, debe mutar la relación de aprendizaje a una relación laboral, con el fin de garantizar la protección a la mujer embarazada</a:t>
                      </a:r>
                      <a:r>
                        <a:rPr lang="es-CO" sz="1200" b="0" i="0" kern="1200" baseline="0" dirty="0" smtClean="0">
                          <a:solidFill>
                            <a:schemeClr val="dk1"/>
                          </a:solidFill>
                          <a:latin typeface="Arial Narrow" pitchFamily="34" charset="0"/>
                          <a:ea typeface="+mn-ea"/>
                          <a:cs typeface="+mn-cs"/>
                        </a:rPr>
                        <a:t> E</a:t>
                      </a:r>
                      <a:r>
                        <a:rPr lang="es-CO" sz="1200" b="0" i="0" kern="1200" dirty="0" smtClean="0">
                          <a:solidFill>
                            <a:schemeClr val="dk1"/>
                          </a:solidFill>
                          <a:latin typeface="Arial Narrow" pitchFamily="34" charset="0"/>
                          <a:ea typeface="+mn-ea"/>
                          <a:cs typeface="+mn-cs"/>
                        </a:rPr>
                        <a:t>n este evento, el contrato</a:t>
                      </a:r>
                      <a:r>
                        <a:rPr lang="es-CO" sz="1200" b="0" i="0" kern="1200" baseline="0" dirty="0" smtClean="0">
                          <a:solidFill>
                            <a:schemeClr val="dk1"/>
                          </a:solidFill>
                          <a:latin typeface="Arial Narrow" pitchFamily="34" charset="0"/>
                          <a:ea typeface="+mn-ea"/>
                          <a:cs typeface="+mn-cs"/>
                        </a:rPr>
                        <a:t> </a:t>
                      </a:r>
                      <a:r>
                        <a:rPr lang="es-CO" sz="1200" b="0" i="0" kern="1200" dirty="0" smtClean="0">
                          <a:solidFill>
                            <a:schemeClr val="dk1"/>
                          </a:solidFill>
                          <a:latin typeface="Arial Narrow" pitchFamily="34" charset="0"/>
                          <a:ea typeface="+mn-ea"/>
                          <a:cs typeface="+mn-cs"/>
                        </a:rPr>
                        <a:t>deja de contar para el cumplimiento de la cuota de aprendices. </a:t>
                      </a:r>
                      <a:r>
                        <a:rPr lang="es-CO" sz="1800" b="0" i="0" kern="1200" dirty="0" smtClean="0">
                          <a:solidFill>
                            <a:schemeClr val="dk1"/>
                          </a:solidFill>
                          <a:latin typeface="+mn-lt"/>
                          <a:ea typeface="+mn-ea"/>
                          <a:cs typeface="+mn-cs"/>
                        </a:rPr>
                        <a:t>         </a:t>
                      </a:r>
                    </a:p>
                  </a:txBody>
                  <a:tcPr/>
                </a:tc>
              </a:tr>
            </a:tbl>
          </a:graphicData>
        </a:graphic>
      </p:graphicFrame>
    </p:spTree>
    <p:extLst>
      <p:ext uri="{BB962C8B-B14F-4D97-AF65-F5344CB8AC3E}">
        <p14:creationId xmlns:p14="http://schemas.microsoft.com/office/powerpoint/2010/main" xmlns="" val="3631706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xmlns="" id="{23B6D198-F95E-5143-88B8-38FE77CBE864}"/>
              </a:ext>
            </a:extLst>
          </p:cNvPr>
          <p:cNvSpPr txBox="1"/>
          <p:nvPr/>
        </p:nvSpPr>
        <p:spPr>
          <a:xfrm>
            <a:off x="400050" y="175365"/>
            <a:ext cx="7962900" cy="461665"/>
          </a:xfrm>
          <a:prstGeom prst="rect">
            <a:avLst/>
          </a:prstGeom>
          <a:noFill/>
        </p:spPr>
        <p:txBody>
          <a:bodyPr wrap="square" rtlCol="0">
            <a:spAutoFit/>
          </a:bodyPr>
          <a:lstStyle/>
          <a:p>
            <a:pPr algn="ctr"/>
            <a:r>
              <a:rPr lang="es-CO" sz="2400" b="1" dirty="0" smtClean="0">
                <a:effectLst>
                  <a:outerShdw blurRad="38100" dist="38100" dir="2700000" algn="tl">
                    <a:srgbClr val="000000">
                      <a:alpha val="43137"/>
                    </a:srgbClr>
                  </a:outerShdw>
                </a:effectLst>
                <a:latin typeface="Arial Narrow" panose="020B0606020202030204" pitchFamily="34" charset="0"/>
              </a:rPr>
              <a:t>Boletín Jurídico </a:t>
            </a:r>
            <a:r>
              <a:rPr lang="es-CO" sz="2400" b="1" dirty="0" smtClean="0">
                <a:effectLst>
                  <a:outerShdw blurRad="38100" dist="38100" dir="2700000" algn="tl">
                    <a:srgbClr val="000000">
                      <a:alpha val="43137"/>
                    </a:srgbClr>
                  </a:outerShdw>
                </a:effectLst>
                <a:latin typeface="Arial Narrow" panose="020B0606020202030204" pitchFamily="34" charset="0"/>
              </a:rPr>
              <a:t>Enero 2020</a:t>
            </a:r>
            <a:endParaRPr lang="es-ES" sz="2400" b="1" dirty="0">
              <a:effectLst>
                <a:outerShdw blurRad="38100" dist="38100" dir="2700000" algn="tl">
                  <a:srgbClr val="000000">
                    <a:alpha val="43137"/>
                  </a:srgbClr>
                </a:outerShdw>
              </a:effectLst>
              <a:latin typeface="Arial Narrow" panose="020B0606020202030204" pitchFamily="34" charset="0"/>
            </a:endParaRPr>
          </a:p>
        </p:txBody>
      </p:sp>
      <p:graphicFrame>
        <p:nvGraphicFramePr>
          <p:cNvPr id="3" name="3 Marcador de contenido"/>
          <p:cNvGraphicFramePr>
            <a:graphicFrameLocks/>
          </p:cNvGraphicFramePr>
          <p:nvPr/>
        </p:nvGraphicFramePr>
        <p:xfrm>
          <a:off x="940745" y="865762"/>
          <a:ext cx="7288855" cy="5394960"/>
        </p:xfrm>
        <a:graphic>
          <a:graphicData uri="http://schemas.openxmlformats.org/drawingml/2006/table">
            <a:tbl>
              <a:tblPr firstRow="1" bandRow="1">
                <a:effectLst>
                  <a:outerShdw blurRad="50800" dist="50800" dir="5400000" algn="ctr" rotWithShape="0">
                    <a:schemeClr val="tx1"/>
                  </a:outerShdw>
                </a:effectLst>
                <a:tableStyleId>{5C22544A-7EE6-4342-B048-85BDC9FD1C3A}</a:tableStyleId>
              </a:tblPr>
              <a:tblGrid>
                <a:gridCol w="2104012"/>
                <a:gridCol w="5184843"/>
              </a:tblGrid>
              <a:tr h="25598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sng" dirty="0" smtClean="0">
                          <a:effectLst>
                            <a:outerShdw blurRad="38100" dist="38100" dir="2700000" algn="tl">
                              <a:srgbClr val="000000">
                                <a:alpha val="43137"/>
                              </a:srgbClr>
                            </a:outerShdw>
                          </a:effectLst>
                        </a:rPr>
                        <a:t>ACTUALIZACIÓN</a:t>
                      </a:r>
                      <a:r>
                        <a:rPr lang="es-CO" sz="1200" b="1" u="sng" baseline="0" dirty="0" smtClean="0">
                          <a:effectLst>
                            <a:outerShdw blurRad="38100" dist="38100" dir="2700000" algn="tl">
                              <a:srgbClr val="000000">
                                <a:alpha val="43137"/>
                              </a:srgbClr>
                            </a:outerShdw>
                          </a:effectLst>
                        </a:rPr>
                        <a:t> NORMATIVA COMPRENDIDA ENTRE EL 1  AL 31 DE </a:t>
                      </a:r>
                      <a:r>
                        <a:rPr lang="es-CO" sz="1200" b="1" u="sng" baseline="0" dirty="0" smtClean="0">
                          <a:effectLst>
                            <a:outerShdw blurRad="38100" dist="38100" dir="2700000" algn="tl">
                              <a:srgbClr val="000000">
                                <a:alpha val="43137"/>
                              </a:srgbClr>
                            </a:outerShdw>
                          </a:effectLst>
                          <a:latin typeface="+mn-lt"/>
                        </a:rPr>
                        <a:t>ENERO</a:t>
                      </a:r>
                      <a:r>
                        <a:rPr lang="es-CO" sz="1200" b="1" u="sng" baseline="0" dirty="0" smtClean="0">
                          <a:effectLst>
                            <a:outerShdw blurRad="38100" dist="38100" dir="2700000" algn="tl">
                              <a:srgbClr val="000000">
                                <a:alpha val="43137"/>
                              </a:srgbClr>
                            </a:outerShdw>
                          </a:effectLst>
                        </a:rPr>
                        <a:t> 2020</a:t>
                      </a:r>
                      <a:endParaRPr lang="es-CO" sz="1200" b="1" u="sng" dirty="0">
                        <a:effectLst>
                          <a:outerShdw blurRad="38100" dist="38100" dir="2700000" algn="tl">
                            <a:srgbClr val="000000">
                              <a:alpha val="43137"/>
                            </a:srgbClr>
                          </a:outerShdw>
                        </a:effectLst>
                      </a:endParaRPr>
                    </a:p>
                  </a:txBody>
                  <a:tcPr/>
                </a:tc>
                <a:tc hMerge="1">
                  <a:txBody>
                    <a:bodyPr/>
                    <a:lstStyle/>
                    <a:p>
                      <a:endParaRPr lang="es-CO" dirty="0"/>
                    </a:p>
                  </a:txBody>
                  <a:tcPr/>
                </a:tc>
              </a:tr>
              <a:tr h="315708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solidFill>
                            <a:schemeClr val="tx1"/>
                          </a:solidFill>
                          <a:latin typeface="Arial Narrow" pitchFamily="34" charset="0"/>
                        </a:rPr>
                        <a:t>DOCUMENTOS EXTRANJEROS DEBEN CUMPLIR REQUISITO DE APOSTILLAJE PARA TENER VALIDEZ EN UN PROCESO CONTRACTUAL</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b="0" u="none" dirty="0" smtClean="0">
                        <a:solidFill>
                          <a:schemeClr val="tx1"/>
                        </a:solidFill>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b="0" u="none" dirty="0" smtClean="0">
                          <a:solidFill>
                            <a:schemeClr val="tx1"/>
                          </a:solidFill>
                          <a:latin typeface="Arial Narrow" pitchFamily="34" charset="0"/>
                        </a:rPr>
                        <a:t>Consejo de Estado Sección Tercera, Sentencia 25000233600020150257102 (59432), Sep. 19/19.</a:t>
                      </a:r>
                      <a:endParaRPr lang="pt-BR" sz="1200" b="0" u="none" dirty="0" smtClean="0">
                        <a:solidFill>
                          <a:schemeClr val="tx1"/>
                        </a:solidFill>
                        <a:latin typeface="Arial Narrow" pitchFamily="34" charset="0"/>
                      </a:endParaRPr>
                    </a:p>
                  </a:txBody>
                  <a:tcPr/>
                </a:tc>
                <a:tc>
                  <a:txBody>
                    <a:bodyPr/>
                    <a:lstStyle/>
                    <a:p>
                      <a:pPr algn="just"/>
                      <a:r>
                        <a:rPr lang="es-CO" sz="1200" b="1" u="none" dirty="0" smtClean="0">
                          <a:latin typeface="Arial Narrow" pitchFamily="34" charset="0"/>
                        </a:rPr>
                        <a:t>DE</a:t>
                      </a:r>
                      <a:r>
                        <a:rPr lang="es-CO" sz="1200" b="1" u="none" baseline="0" dirty="0" smtClean="0">
                          <a:latin typeface="Arial Narrow" pitchFamily="34" charset="0"/>
                        </a:rPr>
                        <a:t> INTERES DE LA SUBGERENCIA COMERCIAL </a:t>
                      </a:r>
                    </a:p>
                    <a:p>
                      <a:pPr algn="just"/>
                      <a:endParaRPr lang="es-CO" sz="1200" dirty="0" smtClean="0">
                        <a:latin typeface="+mn-l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La convención suscrita en La Haya, el 5 de octubre de 1961, e incorporada al ordenamiento positivo colombiano mediante la Ley 455 de 1998 se previó la posibilidad de sustituir la legalización de documentos otorgados en el extranjero por el de apostille correspondiente, su aplicación cobijaría documentos públicos que han sido ejecutados en el territorio de un Estado contratante y que deben ser exhibidos en el territorio de otro Estado contratante.</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En síntesis, el requisito de </a:t>
                      </a:r>
                      <a:r>
                        <a:rPr lang="es-CO" sz="1200" dirty="0" err="1" smtClean="0">
                          <a:latin typeface="Arial Narrow" pitchFamily="34" charset="0"/>
                        </a:rPr>
                        <a:t>apostillaje</a:t>
                      </a:r>
                      <a:r>
                        <a:rPr lang="es-CO" sz="1200" dirty="0" smtClean="0">
                          <a:latin typeface="Arial Narrow" pitchFamily="34" charset="0"/>
                        </a:rPr>
                        <a:t> y </a:t>
                      </a:r>
                      <a:r>
                        <a:rPr lang="es-CO" sz="1200" dirty="0" err="1" smtClean="0">
                          <a:latin typeface="Arial Narrow" pitchFamily="34" charset="0"/>
                        </a:rPr>
                        <a:t>consularización</a:t>
                      </a:r>
                      <a:r>
                        <a:rPr lang="es-CO" sz="1200" dirty="0" smtClean="0">
                          <a:latin typeface="Arial Narrow" pitchFamily="34" charset="0"/>
                        </a:rPr>
                        <a:t> resulta exigible para los documentos públicos otorgados en el extranjero, mas no para los de naturaleza privada.</a:t>
                      </a:r>
                    </a:p>
                    <a:p>
                      <a:pPr marL="0" marR="0" indent="0" algn="just" defTabSz="914400" rtl="0" eaLnBrk="1" fontAlgn="auto" latinLnBrk="0" hangingPunct="1">
                        <a:lnSpc>
                          <a:spcPct val="100000"/>
                        </a:lnSpc>
                        <a:spcBef>
                          <a:spcPts val="0"/>
                        </a:spcBef>
                        <a:spcAft>
                          <a:spcPts val="0"/>
                        </a:spcAft>
                        <a:buClrTx/>
                        <a:buSzTx/>
                        <a:buFontTx/>
                        <a:buNone/>
                        <a:tabLst/>
                        <a:defRPr/>
                      </a:pPr>
                      <a:endParaRPr lang="es-CO" sz="1200"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Para que estos sean apreciados por las autoridades públicas nacionales, debe aportarse traducción efectuada en cualquiera de las siguientes formas:</a:t>
                      </a:r>
                    </a:p>
                    <a:p>
                      <a:pPr marL="0" marR="0" indent="0" algn="just" defTabSz="914400" rtl="0" eaLnBrk="1" fontAlgn="auto" latinLnBrk="0" hangingPunct="1">
                        <a:lnSpc>
                          <a:spcPct val="100000"/>
                        </a:lnSpc>
                        <a:spcBef>
                          <a:spcPts val="0"/>
                        </a:spcBef>
                        <a:spcAft>
                          <a:spcPts val="0"/>
                        </a:spcAft>
                        <a:buClrTx/>
                        <a:buSzTx/>
                        <a:buFontTx/>
                        <a:buNone/>
                        <a:tabLst/>
                        <a:defRPr/>
                      </a:pPr>
                      <a:r>
                        <a:rPr lang="es-CO" sz="1200" dirty="0" smtClean="0">
                          <a:latin typeface="Arial Narrow" pitchFamily="34" charset="0"/>
                        </a:rPr>
                        <a:t> </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dirty="0" smtClean="0">
                          <a:latin typeface="Arial Narrow" pitchFamily="34" charset="0"/>
                        </a:rPr>
                        <a:t>Por el Ministerio de Relaciones Exteriores.</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dirty="0" smtClean="0">
                          <a:latin typeface="Arial Narrow" pitchFamily="34" charset="0"/>
                        </a:rPr>
                        <a:t>Por un intérprete oficial.</a:t>
                      </a:r>
                    </a:p>
                    <a:p>
                      <a:pPr marL="228600" marR="0" indent="-228600" algn="just" defTabSz="914400" rtl="0" eaLnBrk="1" fontAlgn="auto" latinLnBrk="0" hangingPunct="1">
                        <a:lnSpc>
                          <a:spcPct val="100000"/>
                        </a:lnSpc>
                        <a:spcBef>
                          <a:spcPts val="0"/>
                        </a:spcBef>
                        <a:spcAft>
                          <a:spcPts val="0"/>
                        </a:spcAft>
                        <a:buClrTx/>
                        <a:buSzTx/>
                        <a:buFont typeface="+mj-lt"/>
                        <a:buAutoNum type="arabicPeriod"/>
                        <a:tabLst/>
                        <a:defRPr/>
                      </a:pPr>
                      <a:r>
                        <a:rPr lang="es-CO" sz="1200" dirty="0" smtClean="0">
                          <a:latin typeface="Arial Narrow" pitchFamily="34" charset="0"/>
                        </a:rPr>
                        <a:t>Por un traductor designado por el juez</a:t>
                      </a:r>
                    </a:p>
                  </a:txBody>
                  <a:tcPr/>
                </a:tc>
              </a:tr>
              <a:tr h="1703687">
                <a:tc>
                  <a:txBody>
                    <a:bodyPr/>
                    <a:lstStyle/>
                    <a:p>
                      <a:r>
                        <a:rPr lang="es-CO" sz="1200" b="1" i="0" kern="1200" dirty="0" smtClean="0">
                          <a:solidFill>
                            <a:schemeClr val="dk1"/>
                          </a:solidFill>
                          <a:latin typeface="Arial Narrow" pitchFamily="34" charset="0"/>
                          <a:ea typeface="+mn-ea"/>
                          <a:cs typeface="+mn-cs"/>
                        </a:rPr>
                        <a:t>NO ES POSIBLE RECHAZAR PROPUESTAS POR INCONSISTENCIAS EN EL CERTIFICADO DE EXISTENCIA Y REPRESENTACIÓN</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es-CO" sz="1200" i="0" kern="1200" baseline="0" dirty="0" smtClean="0">
                          <a:solidFill>
                            <a:schemeClr val="tx1"/>
                          </a:solidFill>
                          <a:latin typeface="Arial Narrow" pitchFamily="34" charset="0"/>
                          <a:ea typeface="+mn-ea"/>
                          <a:cs typeface="+mn-cs"/>
                        </a:rPr>
                        <a:t>Consejo de Estado Sección Tercera, Sentencia 25000232600019970339201 (43333), Oct. 3/19.</a:t>
                      </a:r>
                      <a:endParaRPr lang="pt-BR" sz="1200" i="0" kern="1200" baseline="0" dirty="0" err="1" smtClean="0">
                        <a:solidFill>
                          <a:schemeClr val="tx1"/>
                        </a:solidFill>
                        <a:latin typeface="Arial Narrow" pitchFamily="34" charset="0"/>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CO" sz="1200" b="1" u="none" dirty="0" smtClean="0">
                          <a:latin typeface="Arial Narrow" pitchFamily="34" charset="0"/>
                        </a:rPr>
                        <a:t>DE</a:t>
                      </a:r>
                      <a:r>
                        <a:rPr lang="es-CO" sz="1200" b="1" u="none" baseline="0" dirty="0" smtClean="0">
                          <a:latin typeface="Arial Narrow" pitchFamily="34" charset="0"/>
                        </a:rPr>
                        <a:t> INTERES </a:t>
                      </a:r>
                      <a:r>
                        <a:rPr lang="es-CO" sz="1200" b="1" u="none" baseline="0" dirty="0" smtClean="0">
                          <a:latin typeface="Arial Narrow" pitchFamily="34" charset="0"/>
                        </a:rPr>
                        <a:t>DEL GRUPO CONTRATOS</a:t>
                      </a:r>
                      <a:endParaRPr lang="es-CO" sz="1200" u="none" dirty="0" smtClean="0">
                        <a:latin typeface="Arial Narrow"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300" i="0" kern="1200" baseline="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CO" sz="300" i="0" kern="1200" baseline="0" dirty="0" smtClean="0">
                        <a:solidFill>
                          <a:schemeClr val="dk1"/>
                        </a:solidFill>
                        <a:latin typeface="+mn-lt"/>
                        <a:ea typeface="+mn-ea"/>
                        <a:cs typeface="+mn-cs"/>
                      </a:endParaRPr>
                    </a:p>
                    <a:p>
                      <a:r>
                        <a:rPr lang="es-CO" sz="1200" b="0" i="0" kern="1200" dirty="0" smtClean="0">
                          <a:solidFill>
                            <a:schemeClr val="dk1"/>
                          </a:solidFill>
                          <a:latin typeface="Arial Narrow" pitchFamily="34" charset="0"/>
                          <a:ea typeface="+mn-ea"/>
                          <a:cs typeface="+mn-cs"/>
                        </a:rPr>
                        <a:t>No cumplir con el requisito de aportar el certificado de existencia y representación no da lugar a que la Administración rechace la propuesta.</a:t>
                      </a:r>
                    </a:p>
                    <a:p>
                      <a:r>
                        <a:rPr lang="es-CO" sz="1200" b="0" i="0" kern="1200" dirty="0" smtClean="0">
                          <a:solidFill>
                            <a:schemeClr val="dk1"/>
                          </a:solidFill>
                          <a:latin typeface="Arial Narrow" pitchFamily="34" charset="0"/>
                          <a:ea typeface="+mn-ea"/>
                          <a:cs typeface="+mn-cs"/>
                        </a:rPr>
                        <a:t> </a:t>
                      </a:r>
                    </a:p>
                    <a:p>
                      <a:r>
                        <a:rPr lang="es-CO" sz="1200" b="0" i="0" kern="1200" dirty="0" smtClean="0">
                          <a:solidFill>
                            <a:schemeClr val="dk1"/>
                          </a:solidFill>
                          <a:latin typeface="Arial Narrow" pitchFamily="34" charset="0"/>
                          <a:ea typeface="+mn-ea"/>
                          <a:cs typeface="+mn-cs"/>
                        </a:rPr>
                        <a:t>Así mismo, determinó que en caso de encontrarse inconsistencias en el documento, la Administración debe solicitar al proponente aclaraciones, explicaciones o que aporte un certificado más reciente para resolver dudas antes de excluirlo del proceso.</a:t>
                      </a:r>
                    </a:p>
                    <a:p>
                      <a:r>
                        <a:rPr lang="es-CO" sz="1800" b="0" i="0" kern="1200" dirty="0" smtClean="0">
                          <a:solidFill>
                            <a:schemeClr val="dk1"/>
                          </a:solidFill>
                          <a:latin typeface="+mn-lt"/>
                          <a:ea typeface="+mn-ea"/>
                          <a:cs typeface="+mn-cs"/>
                        </a:rPr>
                        <a:t> </a:t>
                      </a:r>
                      <a:endParaRPr lang="es-CO" sz="1800" b="0" i="0" kern="1200" dirty="0">
                        <a:solidFill>
                          <a:schemeClr val="dk1"/>
                        </a:solidFill>
                        <a:latin typeface="+mn-lt"/>
                        <a:ea typeface="+mn-ea"/>
                        <a:cs typeface="+mn-cs"/>
                      </a:endParaRPr>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15578</TotalTime>
  <Words>904</Words>
  <Application>Microsoft Office PowerPoint</Application>
  <PresentationFormat>Presentación en pantalla (4:3)</PresentationFormat>
  <Paragraphs>112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Office Theme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Felipe Maya</dc:creator>
  <cp:lastModifiedBy>atorres</cp:lastModifiedBy>
  <cp:revision>764</cp:revision>
  <dcterms:created xsi:type="dcterms:W3CDTF">2018-06-07T12:55:37Z</dcterms:created>
  <dcterms:modified xsi:type="dcterms:W3CDTF">2020-01-08T18:55:12Z</dcterms:modified>
</cp:coreProperties>
</file>