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7" r:id="rId2"/>
    <p:sldId id="263" r:id="rId3"/>
    <p:sldId id="264" r:id="rId4"/>
    <p:sldId id="265" r:id="rId5"/>
    <p:sldId id="266" r:id="rId6"/>
    <p:sldId id="267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2639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118" autoAdjust="0"/>
    <p:restoredTop sz="94364" autoAdjust="0"/>
  </p:normalViewPr>
  <p:slideViewPr>
    <p:cSldViewPr snapToGrid="0" snapToObjects="1">
      <p:cViewPr varScale="1">
        <p:scale>
          <a:sx n="94" d="100"/>
          <a:sy n="94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93180BC-4EFC-2149-B612-5A6AF9F19CC4}" type="datetimeFigureOut">
              <a:rPr lang="es-ES_tradnl" smtClean="0"/>
              <a:pPr/>
              <a:t>12/05/2020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9F02E42-9E40-5E4F-859F-586EDF0E36E0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680621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02E42-9E40-5E4F-859F-586EDF0E36E0}" type="slidenum">
              <a:rPr lang="es-ES_tradnl" smtClean="0"/>
              <a:pPr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383897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12/05/2020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761419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12/05/2020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2108664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12/05/2020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402057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12/05/2020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4258508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12/05/2020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3903616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12/05/2020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344247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12/05/2020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182384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12/05/2020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3490480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12/05/2020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35849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12/05/2020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41672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12/05/2020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4256825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253E4-59E2-1249-8962-604E851EF452}" type="datetimeFigureOut">
              <a:rPr lang="es-ES_tradnl" smtClean="0"/>
              <a:pPr/>
              <a:t>12/05/2020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2006346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64080" y="1956524"/>
            <a:ext cx="54721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Boletín Jurídico </a:t>
            </a:r>
            <a:r>
              <a:rPr lang="es-C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Abril </a:t>
            </a:r>
            <a:r>
              <a:rPr lang="es-C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2020</a:t>
            </a:r>
            <a:endParaRPr lang="es-E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814295" y="2664410"/>
            <a:ext cx="2092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OFICINA JURÍDICA</a:t>
            </a:r>
            <a:endParaRPr lang="es-E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128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89090773"/>
              </p:ext>
            </p:extLst>
          </p:nvPr>
        </p:nvGraphicFramePr>
        <p:xfrm>
          <a:off x="831273" y="1022928"/>
          <a:ext cx="7938655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xmlns="" val="3300412209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1214518826"/>
                    </a:ext>
                  </a:extLst>
                </a:gridCol>
                <a:gridCol w="983672">
                  <a:extLst>
                    <a:ext uri="{9D8B030D-6E8A-4147-A177-3AD203B41FA5}">
                      <a16:colId xmlns:a16="http://schemas.microsoft.com/office/drawing/2014/main" xmlns="" val="527819195"/>
                    </a:ext>
                  </a:extLst>
                </a:gridCol>
                <a:gridCol w="1297818">
                  <a:extLst>
                    <a:ext uri="{9D8B030D-6E8A-4147-A177-3AD203B41FA5}">
                      <a16:colId xmlns:a16="http://schemas.microsoft.com/office/drawing/2014/main" xmlns="" val="990884394"/>
                    </a:ext>
                  </a:extLst>
                </a:gridCol>
                <a:gridCol w="3218765">
                  <a:extLst>
                    <a:ext uri="{9D8B030D-6E8A-4147-A177-3AD203B41FA5}">
                      <a16:colId xmlns:a16="http://schemas.microsoft.com/office/drawing/2014/main" xmlns="" val="30868183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REFERENCIA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EMISOR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VIGENCIA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DESTINATARIO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DESCRIPCIÓN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37063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Decreto 614/2020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MINTIC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A PARTIR DEL 30/04/2020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TODOS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Establece</a:t>
                      </a:r>
                      <a:r>
                        <a:rPr lang="es-MX" sz="1200" baseline="0" dirty="0" smtClean="0"/>
                        <a:t> </a:t>
                      </a:r>
                      <a:r>
                        <a:rPr lang="es-MX" sz="1200" dirty="0" smtClean="0"/>
                        <a:t>canales oficiales de reporte de información durante las emergencias sanitarias:</a:t>
                      </a:r>
                    </a:p>
                    <a:p>
                      <a:pPr algn="just"/>
                      <a:r>
                        <a:rPr lang="es-MX" sz="1200" dirty="0" smtClean="0"/>
                        <a:t>Corona App Colombia &amp; Línea 192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53091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Decreto 593/2020</a:t>
                      </a:r>
                      <a:endParaRPr lang="en-US" sz="1200" dirty="0" smtClean="0"/>
                    </a:p>
                    <a:p>
                      <a:pPr algn="just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MINSALUD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A PARTIR DEL 24/04/2020</a:t>
                      </a:r>
                      <a:endParaRPr lang="en-US" sz="1200" dirty="0" smtClean="0"/>
                    </a:p>
                    <a:p>
                      <a:pPr algn="just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TODOS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Aislamiento preventivo Colombia, a partir de las cero horas (00:00 a.m.) del día 27 de abril de 2020, hasta las cero horas (00:00 a.m.) del día 11 de mayo de 2020, se</a:t>
                      </a:r>
                      <a:r>
                        <a:rPr lang="es-MX" sz="1200" baseline="0" dirty="0" smtClean="0"/>
                        <a:t> exceptúan los sectores: Infraestructura y Manufactura</a:t>
                      </a:r>
                      <a:endParaRPr lang="es-MX" sz="1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89778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Decreto 582/2020</a:t>
                      </a:r>
                      <a:endParaRPr lang="en-US" sz="1200" dirty="0" smtClean="0"/>
                    </a:p>
                    <a:p>
                      <a:pPr algn="just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MINTRABAJO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A PARTIR DEL 16/04/2020</a:t>
                      </a:r>
                      <a:endParaRPr lang="en-US" sz="1200" dirty="0" smtClean="0"/>
                    </a:p>
                    <a:p>
                      <a:pPr algn="just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PENSIONADOS/</a:t>
                      </a:r>
                    </a:p>
                    <a:p>
                      <a:pPr algn="just"/>
                      <a:r>
                        <a:rPr lang="es-MX" sz="1200" dirty="0" smtClean="0"/>
                        <a:t>PAGADORES DE PENSIÓN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Adoptar medidas en el ámbito de la seguridad social con el fin de proteger los derechos de los pensionados y los beneficiarios del Servicio Social Complementario de Beneficios Económicos Periódicos - BEPS y los beneficiarios del Programa de Subsidio al Aporte a Pensión:</a:t>
                      </a:r>
                    </a:p>
                    <a:p>
                      <a:pPr algn="just"/>
                      <a:r>
                        <a:rPr lang="en-US" sz="1200" dirty="0" err="1" smtClean="0"/>
                        <a:t>Requisitos</a:t>
                      </a:r>
                      <a:r>
                        <a:rPr lang="en-US" sz="1200" dirty="0" smtClean="0"/>
                        <a:t> para el </a:t>
                      </a:r>
                      <a:r>
                        <a:rPr lang="en-US" sz="1200" dirty="0" err="1" smtClean="0"/>
                        <a:t>pago</a:t>
                      </a:r>
                      <a:r>
                        <a:rPr lang="en-US" sz="1200" dirty="0" smtClean="0"/>
                        <a:t> de </a:t>
                      </a:r>
                      <a:r>
                        <a:rPr lang="en-US" sz="1200" dirty="0" err="1" smtClean="0"/>
                        <a:t>mesadas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pensiona</a:t>
                      </a:r>
                      <a:r>
                        <a:rPr lang="en-US" sz="1200" dirty="0" smtClean="0"/>
                        <a:t>/</a:t>
                      </a:r>
                      <a:r>
                        <a:rPr lang="en-US" sz="1200" dirty="0" err="1" smtClean="0"/>
                        <a:t>es</a:t>
                      </a:r>
                      <a:r>
                        <a:rPr lang="en-US" sz="1200" dirty="0" smtClean="0"/>
                        <a:t> y </a:t>
                      </a:r>
                      <a:r>
                        <a:rPr lang="en-US" sz="1200" dirty="0" err="1" smtClean="0"/>
                        <a:t>asignaciones</a:t>
                      </a:r>
                      <a:r>
                        <a:rPr lang="en-US" sz="1200" dirty="0" smtClean="0"/>
                        <a:t> de </a:t>
                      </a:r>
                      <a:r>
                        <a:rPr lang="en-US" sz="1200" dirty="0" err="1" smtClean="0"/>
                        <a:t>retiro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por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medio</a:t>
                      </a:r>
                      <a:r>
                        <a:rPr lang="en-US" sz="1200" dirty="0" smtClean="0"/>
                        <a:t> de </a:t>
                      </a:r>
                      <a:r>
                        <a:rPr lang="en-US" sz="1200" dirty="0" err="1" smtClean="0"/>
                        <a:t>terceros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autorizados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28573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Decreto 580/2020</a:t>
                      </a:r>
                      <a:endParaRPr lang="en-US" sz="1200" dirty="0" smtClean="0"/>
                    </a:p>
                    <a:p>
                      <a:pPr algn="just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MINVIVIENDA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A PARTIR DEL 15/04/2020</a:t>
                      </a:r>
                      <a:endParaRPr lang="en-US" sz="1200" dirty="0" smtClean="0"/>
                    </a:p>
                    <a:p>
                      <a:pPr algn="just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USUARIO / SERVICIOS PUBLICOS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Medidas en materia de los servicios públicos de acueducto, alcantarillado y aseo:</a:t>
                      </a:r>
                    </a:p>
                    <a:p>
                      <a:pPr algn="just"/>
                      <a:r>
                        <a:rPr lang="es-MX" sz="1200" dirty="0" smtClean="0"/>
                        <a:t>1. Subsidios para los servicios de acueducto, alcantarillado y aseo. </a:t>
                      </a:r>
                    </a:p>
                    <a:p>
                      <a:pPr algn="just"/>
                      <a:r>
                        <a:rPr lang="es-MX" sz="1200" dirty="0" smtClean="0"/>
                        <a:t>2. Aportes voluntarios de los usuarios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2309026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964080" y="44597"/>
            <a:ext cx="54721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Boletín Jurídico </a:t>
            </a:r>
            <a:r>
              <a:rPr lang="es-C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Abril 2020</a:t>
            </a:r>
            <a:endParaRPr lang="es-E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1560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75314565"/>
              </p:ext>
            </p:extLst>
          </p:nvPr>
        </p:nvGraphicFramePr>
        <p:xfrm>
          <a:off x="831273" y="1022928"/>
          <a:ext cx="7938655" cy="530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6182">
                  <a:extLst>
                    <a:ext uri="{9D8B030D-6E8A-4147-A177-3AD203B41FA5}">
                      <a16:colId xmlns:a16="http://schemas.microsoft.com/office/drawing/2014/main" xmlns="" val="3300412209"/>
                    </a:ext>
                  </a:extLst>
                </a:gridCol>
                <a:gridCol w="1122218">
                  <a:extLst>
                    <a:ext uri="{9D8B030D-6E8A-4147-A177-3AD203B41FA5}">
                      <a16:colId xmlns:a16="http://schemas.microsoft.com/office/drawing/2014/main" xmlns="" val="1214518826"/>
                    </a:ext>
                  </a:extLst>
                </a:gridCol>
                <a:gridCol w="983672">
                  <a:extLst>
                    <a:ext uri="{9D8B030D-6E8A-4147-A177-3AD203B41FA5}">
                      <a16:colId xmlns:a16="http://schemas.microsoft.com/office/drawing/2014/main" xmlns="" val="527819195"/>
                    </a:ext>
                  </a:extLst>
                </a:gridCol>
                <a:gridCol w="1233055">
                  <a:extLst>
                    <a:ext uri="{9D8B030D-6E8A-4147-A177-3AD203B41FA5}">
                      <a16:colId xmlns:a16="http://schemas.microsoft.com/office/drawing/2014/main" xmlns="" val="990884394"/>
                    </a:ext>
                  </a:extLst>
                </a:gridCol>
                <a:gridCol w="3283528">
                  <a:extLst>
                    <a:ext uri="{9D8B030D-6E8A-4147-A177-3AD203B41FA5}">
                      <a16:colId xmlns:a16="http://schemas.microsoft.com/office/drawing/2014/main" xmlns="" val="30868183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REFERENCIA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EMISOR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VIGENCIA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DESTINATARIO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DESCRIPCIÓN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37063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Decreto 579/2020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MINVIVIENDA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A PARTIR DEL 15/04/2020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TODOS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Medidas transitorias en materia de propiedad horizontal y contratos de arrendamiento:</a:t>
                      </a:r>
                    </a:p>
                    <a:p>
                      <a:pPr algn="just"/>
                      <a:r>
                        <a:rPr lang="es-MX" sz="1200" dirty="0" smtClean="0"/>
                        <a:t>Suspensión de acciones de desalojo</a:t>
                      </a:r>
                    </a:p>
                    <a:p>
                      <a:pPr algn="just"/>
                      <a:r>
                        <a:rPr lang="es-MX" sz="1200" dirty="0" smtClean="0"/>
                        <a:t>Se aplaza el reajuste anual a los cánones de arrendamiento</a:t>
                      </a:r>
                    </a:p>
                    <a:p>
                      <a:pPr algn="just"/>
                      <a:r>
                        <a:rPr lang="es-MX" sz="1200" dirty="0" smtClean="0"/>
                        <a:t>Las partes deberán llegar a un acuerdo directo sobre las condiciones especiales para el pago de los cánones correspondientes al periodo comprendido entre la vigencia del presente decreto y el treinta (30) de junio de 2020. En dichos acuerdos no podrán incluirse intereses de mora ni penalidades, indemnizaciones o sanciones</a:t>
                      </a:r>
                      <a:r>
                        <a:rPr lang="es-MX" sz="1200" baseline="0" dirty="0" smtClean="0"/>
                        <a:t> </a:t>
                      </a:r>
                      <a:r>
                        <a:rPr lang="es-MX" sz="1200" dirty="0" smtClean="0"/>
                        <a:t>Los contratos de arrendamiento cuyo vencimiento y entrega del inmueble al arrendador se haya pactado para cualquier fecha dentro del lapso de duración de la declaratoria de la Emergencia Económica, Social y Ecológica, se entenderán prorrogados hasta el treinta (30) de junio de 2020,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53091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Decreto 568/2020</a:t>
                      </a:r>
                      <a:endParaRPr lang="en-US" sz="1200" dirty="0" smtClean="0"/>
                    </a:p>
                    <a:p>
                      <a:pPr algn="just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MINHACIENDA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A PARTIR DEL 15/04/2020</a:t>
                      </a:r>
                      <a:endParaRPr lang="en-US" sz="1200" dirty="0" smtClean="0"/>
                    </a:p>
                    <a:p>
                      <a:pPr algn="just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EMPLEADOS</a:t>
                      </a:r>
                      <a:r>
                        <a:rPr lang="es-MX" sz="1200" baseline="0" dirty="0" smtClean="0"/>
                        <a:t> Y PENSIONADOS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Impuesto solidario por el COVID 19 Pago o abono en cuenta salarios y honorarios mensuales periódicos d millones de ($10.000.000) o más; y mesadas pensionales de las </a:t>
                      </a:r>
                      <a:r>
                        <a:rPr lang="es-MX" sz="1200" dirty="0" err="1" smtClean="0"/>
                        <a:t>megapensiones</a:t>
                      </a:r>
                      <a:r>
                        <a:rPr lang="es-MX" sz="1200" dirty="0" smtClean="0"/>
                        <a:t> mensuales de diez millones pesos ($10.000.000) o más los sujetos pasivos del impuesto solidario por el COVIO 19.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89778526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2144189" y="3033"/>
            <a:ext cx="54721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Boletín Jurídico </a:t>
            </a:r>
            <a:r>
              <a:rPr lang="es-C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Abril </a:t>
            </a:r>
            <a:r>
              <a:rPr lang="es-C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2020</a:t>
            </a:r>
            <a:endParaRPr lang="es-E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0680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08578177"/>
              </p:ext>
            </p:extLst>
          </p:nvPr>
        </p:nvGraphicFramePr>
        <p:xfrm>
          <a:off x="831273" y="1022928"/>
          <a:ext cx="7938655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6182">
                  <a:extLst>
                    <a:ext uri="{9D8B030D-6E8A-4147-A177-3AD203B41FA5}">
                      <a16:colId xmlns:a16="http://schemas.microsoft.com/office/drawing/2014/main" xmlns="" val="3300412209"/>
                    </a:ext>
                  </a:extLst>
                </a:gridCol>
                <a:gridCol w="1149927">
                  <a:extLst>
                    <a:ext uri="{9D8B030D-6E8A-4147-A177-3AD203B41FA5}">
                      <a16:colId xmlns:a16="http://schemas.microsoft.com/office/drawing/2014/main" xmlns="" val="1214518826"/>
                    </a:ext>
                  </a:extLst>
                </a:gridCol>
                <a:gridCol w="955963">
                  <a:extLst>
                    <a:ext uri="{9D8B030D-6E8A-4147-A177-3AD203B41FA5}">
                      <a16:colId xmlns:a16="http://schemas.microsoft.com/office/drawing/2014/main" xmlns="" val="527819195"/>
                    </a:ext>
                  </a:extLst>
                </a:gridCol>
                <a:gridCol w="1297818">
                  <a:extLst>
                    <a:ext uri="{9D8B030D-6E8A-4147-A177-3AD203B41FA5}">
                      <a16:colId xmlns:a16="http://schemas.microsoft.com/office/drawing/2014/main" xmlns="" val="990884394"/>
                    </a:ext>
                  </a:extLst>
                </a:gridCol>
                <a:gridCol w="3218765">
                  <a:extLst>
                    <a:ext uri="{9D8B030D-6E8A-4147-A177-3AD203B41FA5}">
                      <a16:colId xmlns:a16="http://schemas.microsoft.com/office/drawing/2014/main" xmlns="" val="30868183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REFERENCIA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EMISOR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VIGENCIA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DESTINATARIO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DESCRIPCIÓN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37063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Decreto 560/2020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MINCOMERCIO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A PARTIR DEL 15/04/2020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DEUDORES</a:t>
                      </a:r>
                      <a:r>
                        <a:rPr lang="es-MX" sz="1200" baseline="0" dirty="0" smtClean="0"/>
                        <a:t> DE INDUMIL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El régimen de insolvencia regulado en el presente Decreto Legislativo tiene por objeto mitigar extensión de los efectos sobre las empresas afectadas por las causas </a:t>
                      </a:r>
                      <a:r>
                        <a:rPr lang="es-MX" sz="1200" dirty="0" err="1" smtClean="0"/>
                        <a:t>Covid</a:t>
                      </a:r>
                      <a:r>
                        <a:rPr lang="es-MX" sz="1200" baseline="0" dirty="0" smtClean="0"/>
                        <a:t> 19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53091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Decreto 558/2020</a:t>
                      </a:r>
                      <a:endParaRPr lang="en-US" sz="1200" dirty="0" smtClean="0"/>
                    </a:p>
                    <a:p>
                      <a:pPr algn="just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MINTRABAJO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A PARTIR DEL 15/04/2020</a:t>
                      </a:r>
                      <a:endParaRPr lang="en-US" sz="1200" dirty="0" smtClean="0"/>
                    </a:p>
                    <a:p>
                      <a:pPr algn="just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EMPLEADOR Y TRABAJADOR</a:t>
                      </a:r>
                      <a:r>
                        <a:rPr lang="es-MX" sz="1200" baseline="0" dirty="0" smtClean="0"/>
                        <a:t> INDEPENDIENTE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Disminuir temporalmente la cotización al Sistema General de Pensiones, proteger a los pensionados bajo la modalidad de retiro</a:t>
                      </a:r>
                      <a:r>
                        <a:rPr lang="es-MX" sz="1200" baseline="0" dirty="0" smtClean="0"/>
                        <a:t> </a:t>
                      </a:r>
                      <a:r>
                        <a:rPr lang="es-MX" sz="1200" dirty="0" smtClean="0"/>
                        <a:t>programado:</a:t>
                      </a:r>
                    </a:p>
                    <a:p>
                      <a:pPr algn="just"/>
                      <a:r>
                        <a:rPr lang="es-MX" sz="1200" dirty="0" smtClean="0"/>
                        <a:t>Los empleadores del sector público y privado y los trabajadores independientes que opten por este alivio pagarán como aporte el 3% de cotización al Sistema General de Pensiones, con el fin de cubrir el costo del seguro previsional en el Régimen de Ahorro Individual con Solidaridad o el aporte a los fondos de invalidez y sobrevivencia del Régimen de Prima Media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89778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Decreto 551/2020</a:t>
                      </a:r>
                      <a:endParaRPr lang="en-US" sz="1200" dirty="0" smtClean="0"/>
                    </a:p>
                    <a:p>
                      <a:pPr algn="just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MINHACIENDA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A PARTIR DEL 15/04/2020</a:t>
                      </a:r>
                      <a:endParaRPr lang="en-US" sz="1200" dirty="0" smtClean="0"/>
                    </a:p>
                    <a:p>
                      <a:pPr algn="just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IMPORTADORES BIENES MEDICOS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Bienes Salud cubiertos por la exención del impuesto sobre las ventas ·IVA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28573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Decreto 544/2020</a:t>
                      </a:r>
                      <a:endParaRPr lang="en-US" sz="1200" dirty="0" smtClean="0"/>
                    </a:p>
                    <a:p>
                      <a:pPr algn="just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MINVIVIENDA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A PARTIR DEL 13/04/2020</a:t>
                      </a:r>
                      <a:endParaRPr lang="en-US" sz="1200" dirty="0" smtClean="0"/>
                    </a:p>
                    <a:p>
                      <a:pPr algn="just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IMPORTADORES BIENES MEDICOS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Por el cual se adoptan medidas en materia de contratación estatal para la adquisición en el mercado internacional de dispositivos médicos y elementos de protección personal,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2309026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964080" y="0"/>
            <a:ext cx="54721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Boletín Jurídico </a:t>
            </a:r>
            <a:r>
              <a:rPr lang="es-C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Abril </a:t>
            </a:r>
            <a:r>
              <a:rPr lang="es-C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2020</a:t>
            </a:r>
            <a:endParaRPr lang="es-E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8031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20806290"/>
              </p:ext>
            </p:extLst>
          </p:nvPr>
        </p:nvGraphicFramePr>
        <p:xfrm>
          <a:off x="831273" y="1022928"/>
          <a:ext cx="7938655" cy="567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2436">
                  <a:extLst>
                    <a:ext uri="{9D8B030D-6E8A-4147-A177-3AD203B41FA5}">
                      <a16:colId xmlns:a16="http://schemas.microsoft.com/office/drawing/2014/main" xmlns="" val="3300412209"/>
                    </a:ext>
                  </a:extLst>
                </a:gridCol>
                <a:gridCol w="1080655">
                  <a:extLst>
                    <a:ext uri="{9D8B030D-6E8A-4147-A177-3AD203B41FA5}">
                      <a16:colId xmlns:a16="http://schemas.microsoft.com/office/drawing/2014/main" xmlns="" val="1214518826"/>
                    </a:ext>
                  </a:extLst>
                </a:gridCol>
                <a:gridCol w="942109">
                  <a:extLst>
                    <a:ext uri="{9D8B030D-6E8A-4147-A177-3AD203B41FA5}">
                      <a16:colId xmlns:a16="http://schemas.microsoft.com/office/drawing/2014/main" xmlns="" val="527819195"/>
                    </a:ext>
                  </a:extLst>
                </a:gridCol>
                <a:gridCol w="1205345">
                  <a:extLst>
                    <a:ext uri="{9D8B030D-6E8A-4147-A177-3AD203B41FA5}">
                      <a16:colId xmlns:a16="http://schemas.microsoft.com/office/drawing/2014/main" xmlns="" val="990884394"/>
                    </a:ext>
                  </a:extLst>
                </a:gridCol>
                <a:gridCol w="3228110">
                  <a:extLst>
                    <a:ext uri="{9D8B030D-6E8A-4147-A177-3AD203B41FA5}">
                      <a16:colId xmlns:a16="http://schemas.microsoft.com/office/drawing/2014/main" xmlns="" val="30868183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REFERENCIA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EMISOR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VIGENCIA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DESTINATARIO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DESCRIPCIÓN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37063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>
                          <a:solidFill>
                            <a:schemeClr val="tx1"/>
                          </a:solidFill>
                        </a:rPr>
                        <a:t>Decreto 539/2020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r>
                        <a:rPr lang="es-MX" sz="1200" dirty="0" smtClean="0">
                          <a:solidFill>
                            <a:schemeClr val="tx1"/>
                          </a:solidFill>
                        </a:rPr>
                        <a:t>Se desarrolla con Resolución</a:t>
                      </a:r>
                      <a:r>
                        <a:rPr lang="es-MX" sz="1200" baseline="0" dirty="0" smtClean="0">
                          <a:solidFill>
                            <a:schemeClr val="tx1"/>
                          </a:solidFill>
                        </a:rPr>
                        <a:t> 666/220 en Anexo Técnico. </a:t>
                      </a:r>
                      <a:endParaRPr lang="es-MX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MINSALUD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A PARTIR DEL 13/04/2020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TODOS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Protocolos de bioseguridad. Durante el término de la emergencia sanitaria declarada por el Ministerio de Salud y Protección Social, con ocasión de la pandemia derivada del Coronavirus COVID-19, el Ministerio de Salud y Protección Social será la entidad encargada de determinar y expedir los protocolos que sobre bioseguridad se requieran para todas las actividades económicas, sociales y sectores de la administración pública, para mitigar, controlar, evitar la propagación y realizar el adecuado manejo de la pandemia del Coronavirus COVID-19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53091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Decreto 537/2020</a:t>
                      </a:r>
                      <a:endParaRPr lang="en-US" sz="1200" dirty="0" smtClean="0"/>
                    </a:p>
                    <a:p>
                      <a:pPr algn="just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MINTRABAJO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A PARTIR DEL 12/04/2020</a:t>
                      </a:r>
                      <a:endParaRPr lang="en-US" sz="1200" dirty="0" smtClean="0"/>
                    </a:p>
                    <a:p>
                      <a:pPr algn="just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EICE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Urgencia manifiesta por parte de las entidades estatales, para la contratación directa suministro de Insumos </a:t>
                      </a:r>
                      <a:r>
                        <a:rPr lang="es-MX" sz="1200" dirty="0" err="1" smtClean="0"/>
                        <a:t>Medicos</a:t>
                      </a:r>
                      <a:endParaRPr lang="es-MX" sz="1200" dirty="0" smtClean="0"/>
                    </a:p>
                    <a:p>
                      <a:pPr algn="just"/>
                      <a:r>
                        <a:rPr lang="es-MX" sz="1200" dirty="0" smtClean="0"/>
                        <a:t>Las entidades excluidas la Ley 80 de 1993 podrán contratar manera bienes y servicios enunciados en inciso anterior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89778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Decreto 551/2020</a:t>
                      </a:r>
                      <a:endParaRPr lang="en-US" sz="1200" dirty="0" smtClean="0"/>
                    </a:p>
                    <a:p>
                      <a:pPr algn="just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MINSALUD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A PARTIR DEL 13/04/2020</a:t>
                      </a:r>
                      <a:endParaRPr lang="en-US" sz="1200" dirty="0" smtClean="0"/>
                    </a:p>
                    <a:p>
                      <a:pPr algn="just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IMPORTADOR</a:t>
                      </a:r>
                    </a:p>
                    <a:p>
                      <a:pPr algn="just"/>
                      <a:r>
                        <a:rPr lang="es-MX" sz="1200" dirty="0" smtClean="0"/>
                        <a:t>BIENES MEDICOS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Ordenar aislamiento preventivo obligatorio de todas las personas habitantes de República de Colombia, a partir cero horas (00:00 a.m.) del día 13 de abril 2020, hasta las cero horas (00:00 a.m.) del día 27  de abril de 2020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28573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Decreto 544/2020</a:t>
                      </a:r>
                      <a:endParaRPr lang="en-US" sz="1200" dirty="0" smtClean="0"/>
                    </a:p>
                    <a:p>
                      <a:pPr algn="just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MINVIVIENDA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A PARTIR DEL 13/04/2020</a:t>
                      </a:r>
                      <a:endParaRPr lang="en-US" sz="1200" dirty="0" smtClean="0"/>
                    </a:p>
                    <a:p>
                      <a:pPr algn="just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IMPORTADOR BIENES MEDICOS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Por el cual se adoptan medidas en materia de contratación estatal para la adquisición en el mercado internacional de dispositivos médicos y elementos de protección personal,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2309026"/>
                  </a:ext>
                </a:extLst>
              </a:tr>
            </a:tbl>
          </a:graphicData>
        </a:graphic>
      </p:graphicFrame>
      <p:sp>
        <p:nvSpPr>
          <p:cNvPr id="3" name="TextBox 5">
            <a:extLst>
              <a:ext uri="{FF2B5EF4-FFF2-40B4-BE49-F238E27FC236}">
                <a16:creationId xmlns:a16="http://schemas.microsoft.com/office/drawing/2014/main" xmlns="" id="{23B6D198-F95E-5143-88B8-38FE77CBE864}"/>
              </a:ext>
            </a:extLst>
          </p:cNvPr>
          <p:cNvSpPr txBox="1"/>
          <p:nvPr/>
        </p:nvSpPr>
        <p:spPr>
          <a:xfrm>
            <a:off x="400050" y="175365"/>
            <a:ext cx="7962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Boletín Jurídico </a:t>
            </a:r>
            <a:r>
              <a:rPr lang="es-C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Abril </a:t>
            </a:r>
            <a:r>
              <a:rPr lang="es-C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2020</a:t>
            </a:r>
            <a:endParaRPr lang="es-E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8079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56526961"/>
              </p:ext>
            </p:extLst>
          </p:nvPr>
        </p:nvGraphicFramePr>
        <p:xfrm>
          <a:off x="831273" y="912091"/>
          <a:ext cx="7938655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2436">
                  <a:extLst>
                    <a:ext uri="{9D8B030D-6E8A-4147-A177-3AD203B41FA5}">
                      <a16:colId xmlns:a16="http://schemas.microsoft.com/office/drawing/2014/main" xmlns="" val="3300412209"/>
                    </a:ext>
                  </a:extLst>
                </a:gridCol>
                <a:gridCol w="1288473">
                  <a:extLst>
                    <a:ext uri="{9D8B030D-6E8A-4147-A177-3AD203B41FA5}">
                      <a16:colId xmlns:a16="http://schemas.microsoft.com/office/drawing/2014/main" xmlns="" val="1214518826"/>
                    </a:ext>
                  </a:extLst>
                </a:gridCol>
                <a:gridCol w="734291">
                  <a:extLst>
                    <a:ext uri="{9D8B030D-6E8A-4147-A177-3AD203B41FA5}">
                      <a16:colId xmlns:a16="http://schemas.microsoft.com/office/drawing/2014/main" xmlns="" val="527819195"/>
                    </a:ext>
                  </a:extLst>
                </a:gridCol>
                <a:gridCol w="1205345">
                  <a:extLst>
                    <a:ext uri="{9D8B030D-6E8A-4147-A177-3AD203B41FA5}">
                      <a16:colId xmlns:a16="http://schemas.microsoft.com/office/drawing/2014/main" xmlns="" val="990884394"/>
                    </a:ext>
                  </a:extLst>
                </a:gridCol>
                <a:gridCol w="3228110">
                  <a:extLst>
                    <a:ext uri="{9D8B030D-6E8A-4147-A177-3AD203B41FA5}">
                      <a16:colId xmlns:a16="http://schemas.microsoft.com/office/drawing/2014/main" xmlns="" val="30868183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REFERENCIA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EMISOR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VIGENCIA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DESTINATARIO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DESCRIPCIÓN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37063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tx1"/>
                          </a:solidFill>
                        </a:rPr>
                        <a:t>Decreto 569/2020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MINTRANSPORTE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A PARTIR DEL 15/04/2020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TODOS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/>
                        <a:t>Durante el término que dure el aislamiento preventivo obligatorio, todos los servicios prestados por los</a:t>
                      </a:r>
                      <a:r>
                        <a:rPr lang="es-MX" sz="1200" baseline="0" dirty="0" smtClean="0"/>
                        <a:t> </a:t>
                      </a:r>
                      <a:r>
                        <a:rPr lang="es-MX" sz="1200" dirty="0" smtClean="0"/>
                        <a:t>organismos de apoyo al tránsito, así como los trámites que ante ellos se efectúen quedarán suspendidos,</a:t>
                      </a:r>
                      <a:r>
                        <a:rPr lang="es-MX" sz="1200" baseline="0" dirty="0" smtClean="0"/>
                        <a:t> </a:t>
                      </a:r>
                      <a:r>
                        <a:rPr lang="es-MX" sz="1200" dirty="0" smtClean="0"/>
                        <a:t>igualmente, los documentos de tránsito, incluyendo la licencia de conducción y el certificado de revisión técnico</a:t>
                      </a:r>
                      <a:r>
                        <a:rPr lang="es-MX" sz="1200" baseline="0" dirty="0" smtClean="0"/>
                        <a:t> </a:t>
                      </a:r>
                      <a:r>
                        <a:rPr lang="es-MX" sz="1200" dirty="0" smtClean="0"/>
                        <a:t>mecánica y de emisiones contaminantes cuya vigencia expire, se entenderán prorrogados</a:t>
                      </a:r>
                      <a:r>
                        <a:rPr lang="es-MX" sz="1200" baseline="0" dirty="0" smtClean="0"/>
                        <a:t> </a:t>
                      </a:r>
                      <a:r>
                        <a:rPr lang="es-MX" sz="1200" dirty="0" smtClean="0"/>
                        <a:t>automáticamente</a:t>
                      </a:r>
                      <a:r>
                        <a:rPr lang="es-MX" sz="1200" baseline="0" dirty="0" smtClean="0"/>
                        <a:t> </a:t>
                      </a:r>
                      <a:r>
                        <a:rPr lang="es-MX" sz="1200" dirty="0" smtClean="0"/>
                        <a:t>durante el tiempo que dure el aislamiento preventivo obligatorio, y hasta un mes después de finalizada esta</a:t>
                      </a:r>
                    </a:p>
                    <a:p>
                      <a:pPr algn="just"/>
                      <a:r>
                        <a:rPr lang="es-MX" sz="1200" dirty="0" smtClean="0"/>
                        <a:t>medida.</a:t>
                      </a:r>
                    </a:p>
                    <a:p>
                      <a:pPr algn="just"/>
                      <a:r>
                        <a:rPr lang="es-MX" sz="1200" dirty="0" smtClean="0"/>
                        <a:t>El nuevo decreto se contempla la suspensión del cobro de peajes a vehículos que</a:t>
                      </a:r>
                    </a:p>
                    <a:p>
                      <a:pPr algn="just"/>
                      <a:r>
                        <a:rPr lang="es-MX" sz="1200" dirty="0" smtClean="0"/>
                        <a:t>transiten por el territorio nacional.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53091504"/>
                  </a:ext>
                </a:extLst>
              </a:tr>
            </a:tbl>
          </a:graphicData>
        </a:graphic>
      </p:graphicFrame>
      <p:sp>
        <p:nvSpPr>
          <p:cNvPr id="3" name="TextBox 5">
            <a:extLst>
              <a:ext uri="{FF2B5EF4-FFF2-40B4-BE49-F238E27FC236}">
                <a16:creationId xmlns:a16="http://schemas.microsoft.com/office/drawing/2014/main" xmlns="" id="{23B6D198-F95E-5143-88B8-38FE77CBE864}"/>
              </a:ext>
            </a:extLst>
          </p:cNvPr>
          <p:cNvSpPr txBox="1"/>
          <p:nvPr/>
        </p:nvSpPr>
        <p:spPr>
          <a:xfrm>
            <a:off x="400050" y="175365"/>
            <a:ext cx="7962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Boletín Jurídico </a:t>
            </a:r>
            <a:r>
              <a:rPr lang="es-C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Abril </a:t>
            </a:r>
            <a:r>
              <a:rPr lang="es-C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2020</a:t>
            </a:r>
            <a:endParaRPr lang="es-E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7112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23626</TotalTime>
  <Words>991</Words>
  <Application>Microsoft Office PowerPoint</Application>
  <PresentationFormat>Presentación en pantalla (4:3)</PresentationFormat>
  <Paragraphs>123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Office Theme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Felipe Maya</dc:creator>
  <cp:lastModifiedBy>mchaparr</cp:lastModifiedBy>
  <cp:revision>856</cp:revision>
  <dcterms:created xsi:type="dcterms:W3CDTF">2018-06-07T12:55:37Z</dcterms:created>
  <dcterms:modified xsi:type="dcterms:W3CDTF">2020-05-12T13:50:31Z</dcterms:modified>
</cp:coreProperties>
</file>