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73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2639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12"/>
    <p:restoredTop sz="94631"/>
  </p:normalViewPr>
  <p:slideViewPr>
    <p:cSldViewPr snapToGrid="0" snapToObjects="1">
      <p:cViewPr varScale="1">
        <p:scale>
          <a:sx n="70" d="100"/>
          <a:sy n="70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80BC-4EFC-2149-B612-5A6AF9F19CC4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02E42-9E40-5E4F-859F-586EDF0E36E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68062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76141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10866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02057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2585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9036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44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1823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4904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3584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167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2568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53E4-59E2-1249-8962-604E851EF452}" type="datetimeFigureOut">
              <a:rPr lang="es-ES_tradnl" smtClean="0"/>
              <a:pPr/>
              <a:t>14/05/2020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00634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co/url?sa=i&amp;rct=j&amp;q=&amp;esrc=s&amp;source=images&amp;cd=&amp;cad=rja&amp;uact=8&amp;ved=0ahUKEwiupsb5pZ3WAhUHSyYKHSfWArIQjRwIBw&amp;url=https://www.revistavenezolana.com/2016/04/solicitar-asistencia-juridica-gratuita-madrid/&amp;psig=AFQjCNEuPcmOAR_BQb52uu3lvxiuzSFO3w&amp;ust=150522489539871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12862" y="1449421"/>
            <a:ext cx="4152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BOLETIN JURIDICO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04802" y="2894030"/>
            <a:ext cx="5726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OFICINA JURÍDICA</a:t>
            </a:r>
          </a:p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MAYO 2020</a:t>
            </a:r>
          </a:p>
          <a:p>
            <a:endParaRPr lang="es-CO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42997" y="2045624"/>
            <a:ext cx="3234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u="sng" dirty="0" smtClean="0"/>
              <a:t>PROCESO GESTIÓN JURÍDICA</a:t>
            </a:r>
            <a:endParaRPr lang="es-CO" sz="2000" b="1" u="sng" dirty="0"/>
          </a:p>
        </p:txBody>
      </p:sp>
      <p:sp>
        <p:nvSpPr>
          <p:cNvPr id="4" name="3 Rectángulo"/>
          <p:cNvSpPr/>
          <p:nvPr/>
        </p:nvSpPr>
        <p:spPr>
          <a:xfrm>
            <a:off x="4211960" y="914959"/>
            <a:ext cx="4243883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LA OFICINA JURÍDICA EN SU CALIDAD DE OFICINA ASESORA EJERCE LAS FUNCIONES ASIGNADAS EN EL ARTÍCULO 6º DEL DECRETO 2775 DEL 20 DE NOVIEMBRE DE 1997 Y ASESORA A LAS DIFERENTES DEPENDENCIAS,  PARA QUE LOS ACTOS Y CONTRATOS SE REALICEN DENTRO DEL MARCO LEGAL VIGENTE, APLICANDO LOS PRINCIPIOS CONSTITUCIONALES, LEGALES Y REGLAMENTARIOS VIGENTES EN LA MATERIA  FORTALECIENDO EL SISTEMA DE GESTIÓN INTEGRAL DE LA INDUSTRIA MILITAR.</a:t>
            </a:r>
            <a:endParaRPr lang="es-CO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Resultado de imagen para JURIDIC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852936"/>
            <a:ext cx="3606660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928926" y="2492896"/>
            <a:ext cx="3286148" cy="1221856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FUNCIONES</a:t>
            </a:r>
          </a:p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DECRETO 2775/ 1997 ART  6</a:t>
            </a:r>
          </a:p>
          <a:p>
            <a:pPr algn="ctr"/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2812914" y="783558"/>
            <a:ext cx="3264437" cy="1143008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Narrow" pitchFamily="34" charset="0"/>
              </a:rPr>
              <a:t>PREPARAR Y RECOMENDAR A LA GERENCIA ANTEPROYECTOS DE LEY O DECRETOS</a:t>
            </a:r>
            <a:endParaRPr lang="es-CO" sz="1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3 Elipse"/>
          <p:cNvSpPr/>
          <p:nvPr/>
        </p:nvSpPr>
        <p:spPr>
          <a:xfrm>
            <a:off x="6357950" y="1142984"/>
            <a:ext cx="2643206" cy="1285884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VELAR  POR EL CUMPLIMIENTO DE LAS DISPOSICIONES LEGALES DE LA ENTIDAD</a:t>
            </a:r>
            <a:endParaRPr lang="es-CO" sz="1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6357950" y="2714620"/>
            <a:ext cx="2643206" cy="1235211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REVISAR  LAS PÓLIZAS CONSTITUIDAS A FAVOR DE LA ENTIDAD</a:t>
            </a:r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583720" y="4628570"/>
            <a:ext cx="3063712" cy="1376305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ELABORAR, REVISAR, CONCEPTUAR  SOBRE LOS PROYECTOS DE ACUERDOS, RESOLUCIONES, ACTOS ADMINISTRATIVOS  Y MINUTAS</a:t>
            </a:r>
            <a:endParaRPr lang="es-CO" sz="12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203596" y="4429132"/>
            <a:ext cx="2865748" cy="1519181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</a:pPr>
            <a:r>
              <a:rPr lang="es-MX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s-MX" sz="1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CODIFICAR MANTENER ACTUALIZADAS  NORMAS DISPOSICIONES  LEGALES  RELACIONADAS CON LA EMPRESA, LLEVAR EL REGISTRO DE LOS ACUERDOS Y RESOLUCIONES</a:t>
            </a:r>
            <a:r>
              <a:rPr lang="es-MX" sz="11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7 Elipse"/>
          <p:cNvSpPr/>
          <p:nvPr/>
        </p:nvSpPr>
        <p:spPr>
          <a:xfrm>
            <a:off x="527899" y="3357562"/>
            <a:ext cx="2670463" cy="107157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lnSpc>
                <a:spcPct val="90000"/>
              </a:lnSpc>
            </a:pPr>
            <a:r>
              <a:rPr lang="es-MX" sz="1100" b="1" dirty="0" smtClean="0">
                <a:solidFill>
                  <a:schemeClr val="tx1"/>
                </a:solidFill>
                <a:latin typeface="Arial Narrow" pitchFamily="34" charset="0"/>
                <a:ea typeface="Verdana" pitchFamily="34" charset="0"/>
                <a:cs typeface="Verdana" pitchFamily="34" charset="0"/>
              </a:rPr>
              <a:t>REPRESENTACIÓN JUDICIAL EXTRAJUDICIAL</a:t>
            </a:r>
          </a:p>
        </p:txBody>
      </p:sp>
      <p:sp>
        <p:nvSpPr>
          <p:cNvPr id="9" name="8 Elipse"/>
          <p:cNvSpPr/>
          <p:nvPr/>
        </p:nvSpPr>
        <p:spPr>
          <a:xfrm>
            <a:off x="527900" y="1753386"/>
            <a:ext cx="2435847" cy="108354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CONCEPTUAR  EN  MATERIA  CIVIL, COMERCIAL,PENAL, LABORAL Y ADMINISTRATIVO JURÍDICOS </a:t>
            </a:r>
            <a:endParaRPr lang="es-CO" sz="1100" b="1" dirty="0">
              <a:solidFill>
                <a:schemeClr val="tx1"/>
              </a:solidFill>
            </a:endParaRPr>
          </a:p>
        </p:txBody>
      </p:sp>
      <p:cxnSp>
        <p:nvCxnSpPr>
          <p:cNvPr id="16" name="15 Conector curvado"/>
          <p:cNvCxnSpPr>
            <a:stCxn id="3" idx="4"/>
            <a:endCxn id="2" idx="0"/>
          </p:cNvCxnSpPr>
          <p:nvPr/>
        </p:nvCxnSpPr>
        <p:spPr>
          <a:xfrm rot="16200000" flipH="1">
            <a:off x="4225401" y="2146297"/>
            <a:ext cx="566330" cy="12686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1" name="20 Conector curvado"/>
          <p:cNvCxnSpPr>
            <a:stCxn id="4" idx="3"/>
            <a:endCxn id="2" idx="7"/>
          </p:cNvCxnSpPr>
          <p:nvPr/>
        </p:nvCxnSpPr>
        <p:spPr>
          <a:xfrm rot="5400000">
            <a:off x="6023795" y="1950589"/>
            <a:ext cx="431278" cy="1011211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3" name="22 Forma"/>
          <p:cNvCxnSpPr>
            <a:stCxn id="5" idx="3"/>
          </p:cNvCxnSpPr>
          <p:nvPr/>
        </p:nvCxnSpPr>
        <p:spPr>
          <a:xfrm rot="5400000" flipH="1">
            <a:off x="6205506" y="3229407"/>
            <a:ext cx="411377" cy="667688"/>
          </a:xfrm>
          <a:prstGeom prst="curvedConnector4">
            <a:avLst>
              <a:gd name="adj1" fmla="val -55569"/>
              <a:gd name="adj2" fmla="val 78987"/>
            </a:avLst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5" name="24 Conector curvado"/>
          <p:cNvCxnSpPr>
            <a:stCxn id="7" idx="1"/>
          </p:cNvCxnSpPr>
          <p:nvPr/>
        </p:nvCxnSpPr>
        <p:spPr>
          <a:xfrm rot="16200000" flipV="1">
            <a:off x="4836598" y="3864934"/>
            <a:ext cx="936859" cy="63649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7" name="26 Conector curvado"/>
          <p:cNvCxnSpPr>
            <a:stCxn id="6" idx="7"/>
            <a:endCxn id="2" idx="4"/>
          </p:cNvCxnSpPr>
          <p:nvPr/>
        </p:nvCxnSpPr>
        <p:spPr>
          <a:xfrm rot="5400000" flipH="1" flipV="1">
            <a:off x="3827694" y="4085820"/>
            <a:ext cx="1115373" cy="37323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9" name="28 Forma"/>
          <p:cNvCxnSpPr>
            <a:stCxn id="8" idx="6"/>
            <a:endCxn id="2" idx="3"/>
          </p:cNvCxnSpPr>
          <p:nvPr/>
        </p:nvCxnSpPr>
        <p:spPr>
          <a:xfrm flipV="1">
            <a:off x="3198362" y="3535815"/>
            <a:ext cx="211810" cy="35753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31" name="30 Forma"/>
          <p:cNvCxnSpPr>
            <a:stCxn id="9" idx="6"/>
            <a:endCxn id="2" idx="1"/>
          </p:cNvCxnSpPr>
          <p:nvPr/>
        </p:nvCxnSpPr>
        <p:spPr>
          <a:xfrm>
            <a:off x="2963747" y="2295156"/>
            <a:ext cx="446425" cy="37667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96105" y="321012"/>
          <a:ext cx="8142053" cy="6311332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56582"/>
                <a:gridCol w="831754"/>
                <a:gridCol w="772782"/>
                <a:gridCol w="770605"/>
                <a:gridCol w="1774420"/>
                <a:gridCol w="3335910"/>
              </a:tblGrid>
              <a:tr h="34482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/>
                        <a:t>BOLETÌN JURÌDICO </a:t>
                      </a:r>
                      <a:r>
                        <a:rPr lang="es-ES" sz="1500" b="1" u="none" strike="noStrike" dirty="0" smtClean="0"/>
                        <a:t>– MAYO 2020</a:t>
                      </a:r>
                      <a:endParaRPr lang="es-ES" sz="15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48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500" b="1" i="0" u="none" strike="noStrike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DECRETOS  EMITIDOS</a:t>
                      </a:r>
                      <a:r>
                        <a:rPr lang="es-CO" sz="1500" b="1" i="0" u="none" strike="noStrike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 EMERGENCIA  SANITARIA  COVID-19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07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NORMA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FECHA DE EXPEDICIÓN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QUIEN LO EXPIDE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VIGENCIA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 A QUIEN APLICA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MEDIDA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0810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620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02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</a:t>
                      </a:r>
                      <a:r>
                        <a:rPr lang="es-CO" sz="900" u="none" strike="noStrike" dirty="0" smtClean="0"/>
                        <a:t>Tecnologías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Información </a:t>
                      </a:r>
                      <a:r>
                        <a:rPr lang="es-CO" sz="900" u="none" strike="noStrike" dirty="0"/>
                        <a:t>y las Comunicaciones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su </a:t>
                      </a:r>
                      <a:r>
                        <a:rPr lang="es-CO" sz="900" u="none" strike="noStrike" dirty="0" smtClean="0"/>
                        <a:t>publicación </a:t>
                      </a:r>
                      <a:r>
                        <a:rPr lang="es-CO" sz="900" u="none" strike="noStrike" dirty="0"/>
                        <a:t>en el Diario Oficial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Organismos y Entidades que conforman el poder </a:t>
                      </a:r>
                      <a:r>
                        <a:rPr lang="es-CO" sz="900" u="none" strike="noStrike" dirty="0" smtClean="0"/>
                        <a:t>Público, </a:t>
                      </a:r>
                      <a:r>
                        <a:rPr lang="es-CO" sz="900" u="none" strike="noStrike" dirty="0"/>
                        <a:t>los </a:t>
                      </a:r>
                      <a:r>
                        <a:rPr lang="es-CO" sz="900" u="none" strike="noStrike" dirty="0" smtClean="0"/>
                        <a:t>órganos autónomos </a:t>
                      </a:r>
                      <a:r>
                        <a:rPr lang="es-CO" sz="900" u="none" strike="noStrike" dirty="0"/>
                        <a:t>e independientes del Estado, y los particulares cuando cumplan funciones administrativas  o </a:t>
                      </a:r>
                      <a:r>
                        <a:rPr lang="es-CO" sz="900" u="none" strike="noStrike" dirty="0" smtClean="0"/>
                        <a:t>públicas.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*Establece los lineamientos generales en el uso y operación de los servicios ciudadanos digitales.                                                                                                                  *Las entidades </a:t>
                      </a:r>
                      <a:r>
                        <a:rPr lang="es-CO" sz="900" u="none" strike="noStrike" dirty="0" smtClean="0"/>
                        <a:t>públicas </a:t>
                      </a:r>
                      <a:r>
                        <a:rPr lang="es-CO" sz="900" u="none" strike="noStrike" dirty="0"/>
                        <a:t>de la rama ejecutiva del orden nacional y los particulares que desempeñen funciones </a:t>
                      </a:r>
                      <a:r>
                        <a:rPr lang="es-CO" sz="900" u="none" strike="noStrike" dirty="0" smtClean="0"/>
                        <a:t>públicas tendrán </a:t>
                      </a:r>
                      <a:r>
                        <a:rPr lang="es-CO" sz="900" u="none" strike="noStrike" dirty="0"/>
                        <a:t>un plazo de nueve (9) meses contados a partir de la </a:t>
                      </a:r>
                      <a:r>
                        <a:rPr lang="es-CO" sz="900" u="none" strike="noStrike" dirty="0" smtClean="0"/>
                        <a:t>publicación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Guía </a:t>
                      </a:r>
                      <a:r>
                        <a:rPr lang="es-CO" sz="900" u="none" strike="noStrike" dirty="0"/>
                        <a:t>para la </a:t>
                      </a:r>
                      <a:r>
                        <a:rPr lang="es-CO" sz="900" u="none" strike="noStrike" dirty="0" smtClean="0"/>
                        <a:t>vinculación.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9338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621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02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</a:t>
                      </a:r>
                      <a:r>
                        <a:rPr lang="es-CO" sz="900" u="none" strike="noStrike" dirty="0" smtClean="0"/>
                        <a:t>Tecnologías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Información </a:t>
                      </a:r>
                      <a:r>
                        <a:rPr lang="es-CO" sz="900" u="none" strike="noStrike" dirty="0"/>
                        <a:t>y las Comunicaciones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Empresas </a:t>
                      </a:r>
                      <a:r>
                        <a:rPr lang="es-ES" sz="900" u="none" strike="noStrike" dirty="0" smtClean="0"/>
                        <a:t>públicas </a:t>
                      </a:r>
                      <a:r>
                        <a:rPr lang="es-ES" sz="900" u="none" strike="noStrike" dirty="0"/>
                        <a:t>y privadas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*Permite la </a:t>
                      </a:r>
                      <a:r>
                        <a:rPr lang="es-CO" sz="900" u="none" strike="noStrike" dirty="0" smtClean="0"/>
                        <a:t>prórroga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habilitación </a:t>
                      </a:r>
                      <a:r>
                        <a:rPr lang="es-CO" sz="900" u="none" strike="noStrike" dirty="0"/>
                        <a:t>de los servicios postales de </a:t>
                      </a:r>
                      <a:r>
                        <a:rPr lang="es-CO" sz="900" u="none" strike="noStrike" dirty="0" smtClean="0"/>
                        <a:t>mensajería </a:t>
                      </a:r>
                      <a:r>
                        <a:rPr lang="es-CO" sz="900" u="none" strike="noStrike" dirty="0"/>
                        <a:t>expresa y postal de pago.                                                                                              *Solicitud de prorroga se debe presentar con 3 meses de </a:t>
                      </a:r>
                      <a:r>
                        <a:rPr lang="es-CO" sz="900" u="none" strike="noStrike" dirty="0" smtClean="0"/>
                        <a:t>anticipación </a:t>
                      </a:r>
                      <a:r>
                        <a:rPr lang="es-CO" sz="900" u="none" strike="noStrike" dirty="0"/>
                        <a:t>al vencimiento de su </a:t>
                      </a:r>
                      <a:r>
                        <a:rPr lang="es-CO" sz="900" u="none" strike="noStrike" dirty="0" smtClean="0"/>
                        <a:t>título </a:t>
                      </a:r>
                      <a:r>
                        <a:rPr lang="es-CO" sz="900" u="none" strike="noStrike" dirty="0"/>
                        <a:t>habilitante.                                                                                  *los operadores que no paguen oportunamente las contraprestaciones, </a:t>
                      </a:r>
                      <a:r>
                        <a:rPr lang="es-CO" sz="900" u="none" strike="noStrike" dirty="0" smtClean="0"/>
                        <a:t>deberán </a:t>
                      </a:r>
                      <a:r>
                        <a:rPr lang="es-CO" sz="900" u="none" strike="noStrike" dirty="0"/>
                        <a:t>liquidar y pagar intereses moratorios por cada </a:t>
                      </a:r>
                      <a:r>
                        <a:rPr lang="es-CO" sz="900" u="none" strike="noStrike" dirty="0" smtClean="0"/>
                        <a:t>día </a:t>
                      </a:r>
                      <a:r>
                        <a:rPr lang="es-CO" sz="900" u="none" strike="noStrike" dirty="0"/>
                        <a:t>calendario de retardo.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13510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636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06 mayo de 2020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Ministerio del Interior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las cero horas (00:00 a.m.) del </a:t>
                      </a:r>
                      <a:r>
                        <a:rPr lang="es-CO" sz="900" u="none" strike="noStrike" dirty="0" smtClean="0"/>
                        <a:t>día </a:t>
                      </a:r>
                      <a:r>
                        <a:rPr lang="es-CO" sz="900" u="none" strike="noStrike" dirty="0"/>
                        <a:t>11 de mayo de 2020.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*Imparte instrucciones en virtud de la Emergencia Sanitaria.                                               *ordena la extensión del aislamiento preventivo obligatorio a partir de las cero horas (00:00 a.m.) del 11 de mayo de 2020, hasta las cero horas (00:00 a.m.) del día 25 de mayo de 2020.                                                                                                              *46 excepciones,  </a:t>
                      </a:r>
                      <a:r>
                        <a:rPr lang="es-CO" sz="900" u="none" strike="noStrike" dirty="0" smtClean="0"/>
                        <a:t>encentrándose </a:t>
                      </a:r>
                      <a:r>
                        <a:rPr lang="es-CO" sz="900" u="none" strike="noStrike" dirty="0"/>
                        <a:t>la  INDUSTRIA MILITAR exceptuada de acuerdo al  Numeral 15 del Articulo 3.                                                                            *Entidades del sector público y privado implementarán la modalidad de teletrabajo, trabajo en casa u otras similares.                                                                                                                                  *Deroga el Decreto 593 del 24 abril de 2020.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60422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637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06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Presidencia de la República de Colombia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 fecha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*Declara el Estado de Emergencia </a:t>
                      </a:r>
                      <a:r>
                        <a:rPr lang="es-CO" sz="900" u="none" strike="noStrike" dirty="0" smtClean="0"/>
                        <a:t>Económica, </a:t>
                      </a:r>
                      <a:r>
                        <a:rPr lang="es-CO" sz="900" u="none" strike="noStrike" dirty="0"/>
                        <a:t>Social y </a:t>
                      </a:r>
                      <a:r>
                        <a:rPr lang="es-CO" sz="900" u="none" strike="noStrike" dirty="0" smtClean="0"/>
                        <a:t>Ecológica.  </a:t>
                      </a:r>
                      <a:r>
                        <a:rPr lang="es-CO" sz="900" u="none" strike="noStrike" dirty="0"/>
                        <a:t>*Por el termino de treinta (30) días calendario, contados a partir de la vigencia de este Decreto. (06 de junio de 2020). 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5350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639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/>
                        <a:t>8 de mayo de 2020</a:t>
                      </a:r>
                      <a:endParaRPr lang="es-CO" sz="900" b="0" i="0" u="none" strike="noStrike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Hacienda y </a:t>
                      </a:r>
                      <a:r>
                        <a:rPr lang="es-CO" sz="900" u="none" strike="noStrike" dirty="0" smtClean="0"/>
                        <a:t>Crédito Público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/>
                        <a:t>Rige a partir de la fecha de su publicaciòn.</a:t>
                      </a:r>
                      <a:endParaRPr lang="es-CO" sz="900" b="0" i="0" u="none" strike="noStrike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Personas </a:t>
                      </a:r>
                      <a:r>
                        <a:rPr lang="es-ES" sz="900" u="none" strike="noStrike" dirty="0" smtClean="0"/>
                        <a:t>jurídicas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*Crear el programa de apoyo al empleo formal - PAEF, otorga un aporte monetario mensual de naturaleza estatal, y hasta por tres veces. 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743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/>
                        <a:t>Decreto 644</a:t>
                      </a:r>
                      <a:endParaRPr lang="es-ES" sz="900" b="0" i="0" u="none" strike="noStrike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11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Hacienda y </a:t>
                      </a:r>
                      <a:r>
                        <a:rPr lang="es-CO" sz="900" u="none" strike="noStrike" dirty="0" smtClean="0"/>
                        <a:t>Crédito Público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 fecha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*Define los bienes excluidos y exentos del impuesto sobre las ventas, consumo humano, elementos de aseo para uso humano, materiales de </a:t>
                      </a:r>
                      <a:r>
                        <a:rPr lang="es-CO" sz="900" u="none" strike="noStrike" dirty="0" smtClean="0"/>
                        <a:t>construcción, </a:t>
                      </a:r>
                      <a:r>
                        <a:rPr lang="es-CO" sz="900" u="none" strike="noStrike" dirty="0"/>
                        <a:t>ventas al por mayor, vestuario.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51752" y="291806"/>
          <a:ext cx="7830766" cy="6348352"/>
        </p:xfrm>
        <a:graphic>
          <a:graphicData uri="http://schemas.openxmlformats.org/drawingml/2006/table">
            <a:tbl>
              <a:tblPr/>
              <a:tblGrid>
                <a:gridCol w="725440"/>
                <a:gridCol w="586313"/>
                <a:gridCol w="697497"/>
                <a:gridCol w="731410"/>
                <a:gridCol w="1422423"/>
                <a:gridCol w="3667683"/>
              </a:tblGrid>
              <a:tr h="3200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/>
                        <a:t>BOLETÌN JURÌDICO </a:t>
                      </a:r>
                      <a:r>
                        <a:rPr lang="es-ES" sz="1500" b="1" u="none" strike="noStrike" dirty="0" smtClean="0"/>
                        <a:t>– MAYO 2020</a:t>
                      </a:r>
                      <a:endParaRPr lang="es-ES" sz="15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9304">
                <a:tc grid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300" b="1" i="0" u="none" strike="noStrike" dirty="0" smtClean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00" b="1" i="0" u="none" strike="noStrike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RESOLUCIONES  MINISTERIO DE SALUD EMITIDOS</a:t>
                      </a:r>
                      <a:r>
                        <a:rPr lang="es-CO" sz="1300" b="1" i="0" u="none" strike="noStrike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 EMERGENCIA  SANITARIA  COVID-19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8411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Resolución </a:t>
                      </a:r>
                      <a:r>
                        <a:rPr lang="es-ES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735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08 de mayo de 2020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Ministerio de Salud y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Protección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Social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Rige a partir de la fecha de su publicaciòn.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Trabajadores y empleadores del Orden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Público.</a:t>
                      </a:r>
                      <a:endParaRPr lang="es-CO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*Se adopta el protocolo de Bioseguridad para la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prevención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 la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transmisión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del COVID-19, en la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prestación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 los servicios en centros de llamada, centros de contacto, centros de soporte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técnico,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centros de procesamiento de datos, centro de servicios compartidos.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0095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Resoluciòn 737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09 de mayo de 2020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Ministerio de Salud y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Protección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Social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Rige a partir de la fecha de su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publicación.</a:t>
                      </a:r>
                      <a:endParaRPr lang="es-CO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Sector </a:t>
                      </a:r>
                      <a:r>
                        <a:rPr lang="es-ES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público </a:t>
                      </a:r>
                      <a:r>
                        <a:rPr lang="es-ES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y Privado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*Se adopta el protocolo de bioseguridad para la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prevención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del Coronavirus COVID-19, en las actividades empresariales y de apoyo: mantenimiento y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reparación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 computadores y de equipos de comunicaciones.                                                                                                                                   *este protocolo es complementario al adoptado mediante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Resolución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666 del 24 de abril de 2020.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8927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Resoluciòn 739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09 de mayo de 2020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Ministerio de Salud y Protecciòn Social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Rige a partir de la fecha de su publicaciòn.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Sector </a:t>
                      </a:r>
                      <a:r>
                        <a:rPr lang="es-ES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público </a:t>
                      </a:r>
                      <a:r>
                        <a:rPr lang="es-ES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y Privado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*Se adopta el protocolo de bioseguridad para la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prevención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del Coronavirus COVID-19, en las actividades de mantenimiento y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reparación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de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vehículos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automotores y motocicletas, piezas y accesorios.                                                                                                                                                                   *este protocolo es complementario al adoptado mediante </a:t>
                      </a:r>
                      <a:r>
                        <a:rPr lang="es-CO" sz="1000" b="0" i="0" u="none" strike="noStrike" dirty="0" smtClean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Resolución </a:t>
                      </a:r>
                      <a:r>
                        <a:rPr lang="es-CO" sz="1000" b="0" i="0" u="none" strike="noStrike" dirty="0">
                          <a:solidFill>
                            <a:srgbClr val="3F3F3F"/>
                          </a:solidFill>
                          <a:latin typeface="Trebuchet MS" pitchFamily="34" charset="0"/>
                        </a:rPr>
                        <a:t>666 del 24 de abril de 2020.                                  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82411">
                <a:tc grid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CIRCULAR MINISTERIO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DE TRABAJO </a:t>
                      </a: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EMITIDOS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 EMERGENCIA  SANITARIA  COVID-19</a:t>
                      </a:r>
                      <a:endParaRPr lang="es-ES" sz="1400" b="1" i="0" u="none" strike="noStrike" dirty="0" smtClean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es-ES" sz="1500" b="1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000" b="0" i="0" u="none" strike="noStrike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10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8834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Circular Externa 100-009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07 de mayo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Ministro de Trabajo, de Salud y Protección Social y Director DAFP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Hasta la vigencia de la Emegencia Sanitaria (30 de mayo de 2020).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Organismos y Entidades del Sector Público, Sevidores Públicos, Contratistas del Estado.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*Priorizar la modalidad de Trabajo en casa, mediante el uso de las </a:t>
                      </a:r>
                      <a:r>
                        <a:rPr lang="es-CO" sz="1100" b="0" i="0" u="none" strike="noStrike" dirty="0" smtClean="0">
                          <a:solidFill>
                            <a:srgbClr val="3F3F3F"/>
                          </a:solidFill>
                          <a:latin typeface="Calibri"/>
                        </a:rPr>
                        <a:t>tecnologías </a:t>
                      </a:r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y las comunicaciones, y se recomienda extender esta modalidad aún superado el periodo de aislamiento preventivo obligatorio a personas que manifiesten tener </a:t>
                      </a:r>
                      <a:r>
                        <a:rPr lang="es-CO" sz="1100" b="0" i="0" u="none" strike="noStrike" dirty="0" smtClean="0">
                          <a:solidFill>
                            <a:srgbClr val="3F3F3F"/>
                          </a:solidFill>
                          <a:latin typeface="Calibri"/>
                        </a:rPr>
                        <a:t>patologías </a:t>
                      </a:r>
                      <a:r>
                        <a:rPr lang="es-CO" sz="1100" b="0" i="0" u="none" strike="noStrike" dirty="0">
                          <a:solidFill>
                            <a:srgbClr val="3F3F3F"/>
                          </a:solidFill>
                          <a:latin typeface="Calibri"/>
                        </a:rPr>
                        <a:t>de base, mujeres en estado de embarazo, personas mayores de 60 años.                                                                                                                               *Establecer instrumentos de seguimiento a las actividades desarrolladas mediante el trabajo en casa.                                                                                                    *definir y proveer los elementos de protección personal cuando se asista excepcionalmente a las instalaciones.                                                                      *darle prioridad a las reuniones y eventos virtuales.                                            *incentivar el uso medios de transporte individuales.                                             *Definir un sistema propio de monitoreo y manejo de situaciones de riego de contagio por COVID-19.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5198</TotalTime>
  <Words>1140</Words>
  <Application>Microsoft Office PowerPoint</Application>
  <PresentationFormat>Presentación en pantalla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Felipe Maya</dc:creator>
  <cp:lastModifiedBy>jrodri03</cp:lastModifiedBy>
  <cp:revision>291</cp:revision>
  <dcterms:created xsi:type="dcterms:W3CDTF">2018-06-07T12:55:37Z</dcterms:created>
  <dcterms:modified xsi:type="dcterms:W3CDTF">2020-05-14T16:20:34Z</dcterms:modified>
</cp:coreProperties>
</file>