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76" r:id="rId3"/>
    <p:sldId id="277" r:id="rId4"/>
    <p:sldId id="278" r:id="rId5"/>
    <p:sldId id="280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1" autoAdjust="0"/>
    <p:restoredTop sz="94631"/>
  </p:normalViewPr>
  <p:slideViewPr>
    <p:cSldViewPr snapToGrid="0" snapToObjects="1">
      <p:cViewPr varScale="1">
        <p:scale>
          <a:sx n="96" d="100"/>
          <a:sy n="96" d="100"/>
        </p:scale>
        <p:origin x="12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180BC-4EFC-2149-B612-5A6AF9F19CC4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2E42-9E40-5E4F-859F-586EDF0E36E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62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141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866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057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850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61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2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238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48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849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7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682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253E4-59E2-1249-8962-604E851EF452}" type="datetimeFigureOut">
              <a:rPr lang="es-ES_tradnl" smtClean="0"/>
              <a:pPr/>
              <a:t>10/07/2020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96C6-7192-A04B-AAD4-AC5F4B1DD0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34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gota.gov.co/reactivaci&#243;n-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2862" y="1449420"/>
            <a:ext cx="478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BOLETÍN JURÍDICO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04802" y="2894030"/>
            <a:ext cx="5726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OFICINA JURÍDICA</a:t>
            </a:r>
          </a:p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</a:t>
            </a:r>
            <a:r>
              <a:rPr lang="es-CO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Julio de 2020</a:t>
            </a:r>
          </a:p>
          <a:p>
            <a:endParaRPr lang="es-CO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1" y="-5953"/>
            <a:ext cx="9225921" cy="694346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71989"/>
              </p:ext>
            </p:extLst>
          </p:nvPr>
        </p:nvGraphicFramePr>
        <p:xfrm>
          <a:off x="349335" y="647025"/>
          <a:ext cx="8347588" cy="56375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23321"/>
                <a:gridCol w="819126"/>
                <a:gridCol w="768857"/>
                <a:gridCol w="890898"/>
                <a:gridCol w="1073959"/>
                <a:gridCol w="4271427"/>
              </a:tblGrid>
              <a:tr h="31257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BOLETÍN JURÍDICO </a:t>
                      </a:r>
                      <a:r>
                        <a:rPr lang="es-CO" sz="1200" u="none" strike="noStrike" dirty="0" smtClean="0">
                          <a:effectLst/>
                        </a:rPr>
                        <a:t>– JULIO 2020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57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DECRETOS EMITIDOS EMERGENCIA SANITARIA - COVID-19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4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NORMA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FECHA DE EXPEDICIÓN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QUIEN LO EXPIDE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VIGENCIA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 A QUIEN APLICA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MEDIDA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rgbClr val="FFC000"/>
                    </a:solidFill>
                  </a:tcPr>
                </a:tc>
              </a:tr>
              <a:tr h="9630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766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29 de mayo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 Hacienda y </a:t>
                      </a:r>
                      <a:r>
                        <a:rPr lang="es-CO" sz="1000" u="none" strike="noStrike" dirty="0" err="1">
                          <a:effectLst/>
                        </a:rPr>
                        <a:t>Credito</a:t>
                      </a:r>
                      <a:r>
                        <a:rPr lang="es-CO" sz="1000" u="none" strike="noStrike" dirty="0">
                          <a:effectLst/>
                        </a:rPr>
                        <a:t> Público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su publicaciòn en el Diario Oficial. (1 junio de 2020)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Contribuyentes del impuesto sobre la renta y complementarios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*Contribuyentes del impuesto sobre la renta y complementarios que no desarrollen las actividades </a:t>
                      </a:r>
                      <a:r>
                        <a:rPr lang="es-CO" sz="1000" u="none" strike="noStrike" dirty="0" smtClean="0">
                          <a:effectLst/>
                        </a:rPr>
                        <a:t>contenidas </a:t>
                      </a:r>
                      <a:r>
                        <a:rPr lang="es-CO" sz="1000" u="none" strike="noStrike" dirty="0">
                          <a:effectLst/>
                        </a:rPr>
                        <a:t>en el </a:t>
                      </a:r>
                      <a:r>
                        <a:rPr lang="es-CO" sz="1000" u="none" strike="noStrike" dirty="0" smtClean="0">
                          <a:effectLst/>
                        </a:rPr>
                        <a:t>parágrafo </a:t>
                      </a:r>
                      <a:r>
                        <a:rPr lang="es-CO" sz="1000" u="none" strike="noStrike" dirty="0">
                          <a:effectLst/>
                        </a:rPr>
                        <a:t>del Articulo 1, calcularán el anticipo del impuesto sobre la renta del año gravable 2020, conforme el articulo 807 del Estatuto Tributario.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222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767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30 de mayo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 Hacienda y </a:t>
                      </a:r>
                      <a:r>
                        <a:rPr lang="es-CO" sz="1000" u="none" strike="noStrike" dirty="0" smtClean="0">
                          <a:effectLst/>
                        </a:rPr>
                        <a:t>Crédito </a:t>
                      </a:r>
                      <a:r>
                        <a:rPr lang="es-CO" sz="1000" u="none" strike="noStrike" dirty="0">
                          <a:effectLst/>
                        </a:rPr>
                        <a:t>Público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su publicación (1 junio de 2020).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Miembros de junta directiva y consejos directivos de las entidades descentralizadas del orden nacional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*por las reuniones de juntas o consejos directivos no presenciales, se pagarán los honorarios establecidos para las sesiones presenciales, previa modificación de los estatutos sociales o aprobación por parte de la asamblea general de accionistas, según corresponda.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94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134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02 de junio de 2020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Alcaldía Mayor de Bogotá D.C.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Todas las personas habitantes en la ciudad de Bogotá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*Modifica el Decreto 131 del 2020, razón por la que registrarse a la aplicación GABO sera VOLUNTARIO. *Las autoridades de policía deberán enfocar sus actividades de vigilancia y control en la verificación del cumplimiento de las normas de bioseguridad (uso obligatorio del tapabocas y el distanciamiento social).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47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</a:t>
                      </a:r>
                      <a:r>
                        <a:rPr lang="es-CO" sz="1000" u="none" strike="noStrike" dirty="0" err="1" smtClean="0">
                          <a:effectLst/>
                        </a:rPr>
                        <a:t>Legislat</a:t>
                      </a:r>
                      <a:r>
                        <a:rPr lang="es-CO" sz="1000" u="none" strike="noStrike" dirty="0" smtClean="0">
                          <a:effectLst/>
                        </a:rPr>
                        <a:t>. </a:t>
                      </a:r>
                      <a:r>
                        <a:rPr lang="es-CO" sz="1000" u="none" strike="noStrike" dirty="0">
                          <a:effectLst/>
                        </a:rPr>
                        <a:t>770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del Trabajo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Trabajadores y empleadores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*Medidas de protección al cesante. *De manera excepcional se </a:t>
                      </a:r>
                      <a:r>
                        <a:rPr lang="es-CO" sz="1000" u="none" strike="noStrike" dirty="0" smtClean="0">
                          <a:effectLst/>
                        </a:rPr>
                        <a:t>podrá </a:t>
                      </a:r>
                      <a:r>
                        <a:rPr lang="es-CO" sz="1000" u="none" strike="noStrike" dirty="0">
                          <a:effectLst/>
                        </a:rPr>
                        <a:t>definir la organización de turnos de trabajo sucesivos, siempre y cuando el respectivo turno no exceda de 8 horas al día y 36 horas a la semana. *De manera excepcional y por mutuo acuerdo, la jornada ordinaria semanal de 48 horas podrá ser distribuida en 4 días a la semana, con una jornada diaria máxima de 12 horas. *Serán reconocidos los recargos nocturnos, dominicales y festivos, el pago podrá diferirse de mutuo acuerdo entre el trabajador y el empleador, </a:t>
                      </a:r>
                      <a:r>
                        <a:rPr lang="es-CO" sz="1000" u="none" strike="noStrike" dirty="0" smtClean="0">
                          <a:effectLst/>
                        </a:rPr>
                        <a:t>máximo </a:t>
                      </a:r>
                      <a:r>
                        <a:rPr lang="es-CO" sz="1000" u="none" strike="noStrike" dirty="0">
                          <a:effectLst/>
                        </a:rPr>
                        <a:t>hasta el 20 de diciembre de 2020. *Los empleadores y trabajadores podrán concertar la forma de pago de la prima hasta en tres pagos, los cuales deberán efectuarse a más tardar el 20 de diciembre de 2020. *Programa de apoyo para el pago de la prima de servicios a personas </a:t>
                      </a:r>
                      <a:r>
                        <a:rPr lang="es-CO" sz="1000" u="none" strike="noStrike" dirty="0" smtClean="0">
                          <a:effectLst/>
                        </a:rPr>
                        <a:t>jurídicas </a:t>
                      </a:r>
                      <a:r>
                        <a:rPr lang="es-CO" sz="1000" u="none" strike="noStrike" dirty="0">
                          <a:effectLst/>
                        </a:rPr>
                        <a:t>y naturales, consorcios y uniones temporales que cumplan con ciertos requisitos.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03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54"/>
            <a:ext cx="9136090" cy="687585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27308"/>
              </p:ext>
            </p:extLst>
          </p:nvPr>
        </p:nvGraphicFramePr>
        <p:xfrm>
          <a:off x="358039" y="767553"/>
          <a:ext cx="8420012" cy="55121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0632"/>
                <a:gridCol w="581562"/>
                <a:gridCol w="834416"/>
                <a:gridCol w="998770"/>
                <a:gridCol w="870166"/>
                <a:gridCol w="4414466"/>
              </a:tblGrid>
              <a:tr h="10238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Legislativo 771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03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 Tecnologías de la Información y las comunicaciones.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Trabajadores y empleadores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*De manera temporal y transitoria, mientras este vigente la emergencia sanitaria el empreador deberá reconocer el valor establecido para el auxilio de transporte como auxilio de conectividad digital a los trabajadores que devenguen hasta 2 SMLMV y que desarrollen su labor en su domicilio. *los auxilios de conectividad y transporte no son acumulables. *Lo anterior no será aplicable a los trabajadores que se desempeñen en la modalidad de teletrabajo.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07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Legislativo 772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03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 Comercio, Industria y Turismo.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su publicación y estará vigente durante los 2 años siguientes a su expedición.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Sector empresarial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*Mecanismos extraordinarios de salvamento, recuperación y liquidación, de manera que se logre retornar rápidamente los activos a la economía de forma ordenada, eficiente y económica.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1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Decreto Legislativo 806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4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 Justicia y del Derecho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la fecha de su publicación y estará vigente durante los 2 años siguientes a su expedición.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Sujetos </a:t>
                      </a:r>
                      <a:r>
                        <a:rPr lang="es-CO" sz="1000" u="none" strike="noStrike" dirty="0" smtClean="0">
                          <a:effectLst/>
                        </a:rPr>
                        <a:t>Procesales y  </a:t>
                      </a:r>
                      <a:r>
                        <a:rPr lang="es-CO" sz="1000" u="none" strike="noStrike" dirty="0">
                          <a:effectLst/>
                        </a:rPr>
                        <a:t>Autoridad Judicial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*Se utilizarán los medios tecnológicos para todas las actuaciones, audiencias y diligencias y se permitirá a los sujetos procesales actuar en los procesos o trámites a </a:t>
                      </a:r>
                      <a:r>
                        <a:rPr lang="es-CO" sz="1000" u="none" strike="noStrike" dirty="0" smtClean="0">
                          <a:effectLst/>
                        </a:rPr>
                        <a:t>través </a:t>
                      </a:r>
                      <a:r>
                        <a:rPr lang="es-CO" sz="1000" u="none" strike="noStrike" dirty="0">
                          <a:effectLst/>
                        </a:rPr>
                        <a:t>de los medios digitales disponibles, evitando exigir y cumplir formalidades presenciales o similares. *Las actuaciones no requerirán de firmas manuscritas o digitales, presentaciones personales o autenticaciones adicionales. *Las autoridades judiciales darán a conocer en su pagina web los canales oficiales de comunicación e información mediante los cuales darán a conocer sus servicios. *Es deber de los sujetos procesales realizar sus actuaciones y asistir a las audiencias y diligencias a través de medios tecnológicos. *Los poderes especiales se podrán </a:t>
                      </a:r>
                      <a:r>
                        <a:rPr lang="es-CO" sz="1000" u="none" strike="noStrike" dirty="0" smtClean="0">
                          <a:effectLst/>
                        </a:rPr>
                        <a:t>conferir </a:t>
                      </a:r>
                      <a:r>
                        <a:rPr lang="es-CO" sz="1000" u="none" strike="noStrike" dirty="0">
                          <a:effectLst/>
                        </a:rPr>
                        <a:t>mediante mensajes de datos, sin firma manuscrita o digital, con la sola antefirma y no requerirán de presentación personal o reconocimiento. *En el poder se indicará expresamente la </a:t>
                      </a:r>
                      <a:r>
                        <a:rPr lang="es-CO" sz="1000" u="none" strike="noStrike" dirty="0" smtClean="0">
                          <a:effectLst/>
                        </a:rPr>
                        <a:t>dirección </a:t>
                      </a:r>
                      <a:r>
                        <a:rPr lang="es-CO" sz="1000" u="none" strike="noStrike" dirty="0">
                          <a:effectLst/>
                        </a:rPr>
                        <a:t>de correo electrónico del apoderado que deberá coincidir con la inscrita en el Registro Nacional de Abogados. *La demanda indicará el canal digital donde deben ser notificadas las partes, sus representantes y apoderados, todos aquellos que deban ser citados al proceso, so pena de su inadmisión. *Notificación Personal se efectuarán por dirección </a:t>
                      </a:r>
                      <a:r>
                        <a:rPr lang="es-CO" sz="1000" u="none" strike="noStrike" dirty="0" smtClean="0">
                          <a:effectLst/>
                        </a:rPr>
                        <a:t>electrónica, </a:t>
                      </a:r>
                      <a:r>
                        <a:rPr lang="es-CO" sz="1000" u="none" strike="noStrike" dirty="0">
                          <a:effectLst/>
                        </a:rPr>
                        <a:t>las notificaciones por estado y traslados, se fijarán virtualmente con inserción de la providencia. *Los emplazamientos se harán </a:t>
                      </a:r>
                      <a:r>
                        <a:rPr lang="es-CO" sz="1000" u="none" strike="noStrike" dirty="0" smtClean="0">
                          <a:effectLst/>
                        </a:rPr>
                        <a:t>únicamente </a:t>
                      </a:r>
                      <a:r>
                        <a:rPr lang="es-CO" sz="1000" u="none" strike="noStrike" dirty="0">
                          <a:effectLst/>
                        </a:rPr>
                        <a:t>en el Registro Nacional de Personas Emplazadas.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8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54"/>
            <a:ext cx="9136090" cy="687585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14889"/>
              </p:ext>
            </p:extLst>
          </p:nvPr>
        </p:nvGraphicFramePr>
        <p:xfrm>
          <a:off x="356653" y="798491"/>
          <a:ext cx="8422783" cy="54992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39207"/>
                <a:gridCol w="594987"/>
                <a:gridCol w="883184"/>
                <a:gridCol w="864590"/>
                <a:gridCol w="1124897"/>
                <a:gridCol w="4415918"/>
              </a:tblGrid>
              <a:tr h="11734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312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09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Gobernador del Departamento de Cundinamarca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las (23:59) del jueves 01 de junio de 2020.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Todas las personas habitantes en el Departamento de Cundinamarca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*Restringe la movilidad de medios de transporte y/o personas de los 116 municipios del Departmento de Cundinamarca durante los fines de semana y festivos del mes de junio de 2020. *entre el 11 al 15, entre el 18 al 22 y el 25 al 29 de junio de 2020 desde las (23:59) del día jueves, hasta las (23:59) del lunes festivo. *Se exceptúan las permitidas en el artículo 3 del Decreto 749 de 2020. *El incumplimiento rará lugar a medidas correctivas.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1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847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14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Ministerio del Interior.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Todas las personas habitantes del territorio de Colombia.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*Modifica el Decreto 749 del 28 de mayo de 2020 - imparte instrucciones en virtud de la emergencia sanitaria, y el mantenimiento del orden público.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1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Decreto 142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 de junio de 2020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Alcaldía Mayor de Bogotá D.C.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Todas las personas habitantes en el territorio de Bogotá D.C.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*Se limita la libre circulación de vehículos y personas en determinados </a:t>
                      </a:r>
                      <a:r>
                        <a:rPr lang="es-CO" sz="1000" u="none" strike="noStrike" dirty="0" smtClean="0">
                          <a:effectLst/>
                        </a:rPr>
                        <a:t>sectores de </a:t>
                      </a:r>
                      <a:r>
                        <a:rPr lang="es-CO" sz="1000" u="none" strike="noStrike" dirty="0">
                          <a:effectLst/>
                        </a:rPr>
                        <a:t>las localidades de Bosa, </a:t>
                      </a:r>
                      <a:r>
                        <a:rPr lang="es-CO" sz="1000" u="none" strike="noStrike" dirty="0" smtClean="0">
                          <a:effectLst/>
                        </a:rPr>
                        <a:t>Engativá, </a:t>
                      </a:r>
                      <a:r>
                        <a:rPr lang="es-CO" sz="1000" u="none" strike="noStrike" dirty="0">
                          <a:effectLst/>
                        </a:rPr>
                        <a:t>Suba, </a:t>
                      </a:r>
                      <a:r>
                        <a:rPr lang="es-CO" sz="1000" u="none" strike="noStrike" dirty="0" smtClean="0">
                          <a:effectLst/>
                        </a:rPr>
                        <a:t>encontrándose </a:t>
                      </a:r>
                      <a:r>
                        <a:rPr lang="es-CO" sz="1000" u="none" strike="noStrike" dirty="0">
                          <a:effectLst/>
                        </a:rPr>
                        <a:t>dentro del decreto excepciones de personas y </a:t>
                      </a:r>
                      <a:r>
                        <a:rPr lang="es-CO" sz="1000" u="none" strike="noStrike" dirty="0" smtClean="0">
                          <a:effectLst/>
                        </a:rPr>
                        <a:t>vehículos </a:t>
                      </a:r>
                      <a:r>
                        <a:rPr lang="es-CO" sz="1000" u="none" strike="noStrike" dirty="0">
                          <a:effectLst/>
                        </a:rPr>
                        <a:t>que se desempeñen o sean indispensables para prestar o recibir servicios y labores.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20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143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15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Alcaldía Mayor de Bogotá D.C.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la fecha de su publicación, excepto en los cuadrantes identificados en las localidades de Suba, Bosa, Engativa y Ciudad Bolivar.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Todas las personas habitantes en el territorio de Bogotá D.C.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*Continua el aislamiento preventivo </a:t>
                      </a:r>
                      <a:r>
                        <a:rPr lang="es-CO" sz="1000" u="none" strike="noStrike" dirty="0" smtClean="0">
                          <a:effectLst/>
                        </a:rPr>
                        <a:t>obligatorio del </a:t>
                      </a:r>
                      <a:r>
                        <a:rPr lang="es-CO" sz="1000" u="none" strike="noStrike" dirty="0">
                          <a:effectLst/>
                        </a:rPr>
                        <a:t>16 de junio hasta las cero horas (00:00 a.m.) del día 01 de julio de 2020, con las excepciones previstas en el articulo 3 de Decreto Nacional 749 de 2020. PICO Y CÉDULA para el mismo periodo en que continua el aislamiento -Días impares no podrán acceder a servicios y establecimientos , las personas cuya cédula o documento de identidad termina en digito impar. -Días pares no podrán acceder a servicios y establecimientos , las personas cuya cédula o documento de identidad termina en digito par. *Medidas de Bioseguridad: USO OBLIGATORIO DE TAPAPOCAS, DISTANCIAMIENTO FÍSICO, MEDIDAS DE HIGIENE - será obligatorio para los empleadores informar diariamente a través de la plataforma </a:t>
                      </a:r>
                      <a:r>
                        <a:rPr lang="es-CO" sz="1000" u="none" strike="noStrike" dirty="0" smtClean="0">
                          <a:effectLst/>
                          <a:hlinkClick r:id="rId3"/>
                        </a:rPr>
                        <a:t>www.bogota.gov.co/reactivación-</a:t>
                      </a:r>
                      <a:r>
                        <a:rPr lang="es-CO" sz="1000" u="none" strike="noStrike" dirty="0" smtClean="0">
                          <a:effectLst/>
                        </a:rPr>
                        <a:t> económica </a:t>
                      </a:r>
                      <a:r>
                        <a:rPr lang="es-CO" sz="1000" u="none" strike="noStrike" dirty="0">
                          <a:effectLst/>
                        </a:rPr>
                        <a:t>si alguno de los trabajadores presenta </a:t>
                      </a:r>
                      <a:r>
                        <a:rPr lang="es-CO" sz="1000" u="none" strike="noStrike" dirty="0" smtClean="0">
                          <a:effectLst/>
                        </a:rPr>
                        <a:t>síntomas </a:t>
                      </a:r>
                      <a:r>
                        <a:rPr lang="es-CO" sz="1000" u="none" strike="noStrike" dirty="0">
                          <a:effectLst/>
                        </a:rPr>
                        <a:t>relacionados COVID-19. *CORRESPONSABILIDAD DE LOS EMPLEADORES.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8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1" y="-5953"/>
            <a:ext cx="9225921" cy="694346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90864"/>
              </p:ext>
            </p:extLst>
          </p:nvPr>
        </p:nvGraphicFramePr>
        <p:xfrm>
          <a:off x="706534" y="1451673"/>
          <a:ext cx="7886700" cy="37348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4888"/>
                <a:gridCol w="557118"/>
                <a:gridCol w="826972"/>
                <a:gridCol w="1036941"/>
                <a:gridCol w="1081825"/>
                <a:gridCol w="3878956"/>
              </a:tblGrid>
              <a:tr h="9450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878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25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Ministerio del Interior.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Todas las personas habitantes del territorio de Colombia.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*Prorroga la vigencia del Decreto 749 del 28 de mayo de 2020. </a:t>
                      </a:r>
                      <a:r>
                        <a:rPr lang="es-CO" sz="1000" u="none" strike="noStrike" dirty="0" smtClean="0">
                          <a:effectLst/>
                        </a:rPr>
                        <a:t>*El </a:t>
                      </a:r>
                      <a:r>
                        <a:rPr lang="es-CO" sz="1000" u="none" strike="noStrike" dirty="0">
                          <a:effectLst/>
                        </a:rPr>
                        <a:t>Aislamiento preventivo obligatorio va hasta el 15 de julio de 2020, y en tal medida extender las medidas allí establecidas hasta las (12:00 pm) del día 15 de julio de 2020.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463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Decreto 881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25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Ministerio de Hacienda y Credito Público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su publicación en el Diario Oficial.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Usuarios de comercio exterior.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</a:t>
                      </a:r>
                      <a:r>
                        <a:rPr lang="es-CO" sz="1000" u="none" strike="noStrike" dirty="0" smtClean="0">
                          <a:effectLst/>
                        </a:rPr>
                        <a:t>Suspensión </a:t>
                      </a:r>
                      <a:r>
                        <a:rPr lang="es-CO" sz="1000" u="none" strike="noStrike" dirty="0">
                          <a:effectLst/>
                        </a:rPr>
                        <a:t>de </a:t>
                      </a:r>
                      <a:r>
                        <a:rPr lang="es-CO" sz="1000" u="none" strike="noStrike" dirty="0" smtClean="0">
                          <a:effectLst/>
                        </a:rPr>
                        <a:t>términos </a:t>
                      </a:r>
                      <a:r>
                        <a:rPr lang="es-CO" sz="1000" u="none" strike="noStrike" dirty="0">
                          <a:effectLst/>
                        </a:rPr>
                        <a:t>para realizar exportaciones y suspensión de la sanción aplicable a las Sociedades de Comercialización Internacional. *La mercancía que se encuentre en los puertos o almacenada en depósitos públicos y privados, en carga a granel, carga sobredimensionada y vehículos, que haya ingresado al país a partir del 18 de marzo de 2020 y hasta el 30 de junio de 2020, podrá ser trasladada a otros depósitos habilitados, o a un usuario de zona franca.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33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Decreto 886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25 de junio de 2020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Ministerio de Hacienda y Credito Público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la fecha de su publicación.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Sociedades, socios y accionistas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*Todo préstamo en dinero, cualquiera que sea su naturaleza o denominación que otorgue las sociedades a sus socios o accionistas, o estos a las sociedades, genera un rendimiento mínimo anual y proporcional al tiempo de posesión del (4.48%).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9" marR="6529" marT="652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7" y="-5954"/>
            <a:ext cx="9239127" cy="695340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94972"/>
              </p:ext>
            </p:extLst>
          </p:nvPr>
        </p:nvGraphicFramePr>
        <p:xfrm>
          <a:off x="417237" y="547073"/>
          <a:ext cx="8198578" cy="56331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2253"/>
                <a:gridCol w="687298"/>
                <a:gridCol w="825230"/>
                <a:gridCol w="883620"/>
                <a:gridCol w="1191546"/>
                <a:gridCol w="3938631"/>
              </a:tblGrid>
              <a:tr h="35795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BOLETÍN JURÍDICO - </a:t>
                      </a:r>
                      <a:r>
                        <a:rPr lang="es-CO" sz="1000" u="none" strike="noStrike" dirty="0" smtClean="0">
                          <a:effectLst/>
                        </a:rPr>
                        <a:t>JULIO </a:t>
                      </a:r>
                      <a:r>
                        <a:rPr lang="es-CO" sz="1000" u="none" strike="noStrike" dirty="0">
                          <a:effectLst/>
                        </a:rPr>
                        <a:t>2020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94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ACUERDOS EMITIDOS - EMERGENCIA  SANITARIA  COVID-19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901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NORMA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FECHA DE EXPEDICIÓN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QUIEN LO EXPIDE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VIGENCIA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A QUIEN APLICA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MEDIDA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rgbClr val="FFC000"/>
                    </a:solidFill>
                  </a:tcPr>
                </a:tc>
              </a:tr>
              <a:tr h="18284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Acuerdo PCSJA20-11567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05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Consejo Superior de la Judicatura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 partir del 01 de julio.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Servidores Judiciales, Abogados y usuarios de la Rama Juducial.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*La suspensión de términos judiciales y administrativos en todo el país se levantará a partir del 01 de julio de 2020. *La acción de tutela y el habeas corpus se exceptuan de la suspensión de terminos, la recepción se hará mediante correo electrónico. Establece las excepciones a la suspensión de terminos en materia de lo contencioso administrativo, penal, civil, familia, laboral y disciplinaria. Reglas para el ingreso a las sedes de la Rama Judicial - información sobre su salud, lavado de manos, uso de gel antibacterial, uso de tapabocas, distanciamiento de 2 metros. *Para el desarrollo de las audiencias y diligencias se continuará privilegiando la virtualidad.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45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Acuerdo  CSJBTA20-60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16  de junio de 2020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Consejo Superior de la Judicatura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Rige a partir de su publicación en la Página Web de la Rama Judicial.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Servidores Judiciales, Abogados y usuarios de la Rama Juducial.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*Antes del 30 de junio de 2020 los juzgados </a:t>
                      </a:r>
                      <a:r>
                        <a:rPr lang="es-CO" sz="1000" u="none" strike="noStrike" dirty="0" smtClean="0">
                          <a:effectLst/>
                        </a:rPr>
                        <a:t>deberán </a:t>
                      </a:r>
                      <a:r>
                        <a:rPr lang="es-CO" sz="1000" u="none" strike="noStrike" dirty="0">
                          <a:effectLst/>
                        </a:rPr>
                        <a:t>gestionar la habilitación de las cuentas de correos electrónicos institucionales, el ingreso a la pagina web o micro-sitio de cada despacho. *Deberán programar las audiencias virtuales que iniciarán a partir del 1 de julio de 2020. *Trabajo en casa preferentemente para servidores de la Rama Judicial. *Turnos de trabajo presencial en sedes judiciales a partir del 1 de julio de 2020 y turnos de atención al público de manera presencial.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12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Acuerdo  PCSJA20-11581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27  de junio de 2020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Consejo Superior de la Judicatura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Rige a partir de la fecha de publicación en la Gaceta de la Judicatura.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Servidores Judiciales, Abogados y usuarios de la </a:t>
                      </a:r>
                      <a:r>
                        <a:rPr lang="es-CO" sz="1000" u="none" strike="noStrike">
                          <a:effectLst/>
                        </a:rPr>
                        <a:t>Rama </a:t>
                      </a:r>
                      <a:r>
                        <a:rPr lang="es-CO" sz="1000" u="none" strike="noStrike" smtClean="0">
                          <a:effectLst/>
                        </a:rPr>
                        <a:t>Judicial.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*Levantamiento de la suspensión de términos judiciales previsto a partir del 1 de julio de 2020. *Se mantienen suspendidos los términos en los despachos judiciales de Leticia y Puerto Nariño (Amazonas). *Las sedes judiciales y administrativas de la Rama Judicial no prestarán atención al público.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3" marR="7033" marT="703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14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5326</TotalTime>
  <Words>2064</Words>
  <Application>Microsoft Office PowerPoint</Application>
  <PresentationFormat>Presentación en pantalla (4:3)</PresentationFormat>
  <Paragraphs>121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Maya</dc:creator>
  <cp:lastModifiedBy>Jean Carlos Ramirez Fajardo</cp:lastModifiedBy>
  <cp:revision>311</cp:revision>
  <dcterms:created xsi:type="dcterms:W3CDTF">2018-06-07T12:55:37Z</dcterms:created>
  <dcterms:modified xsi:type="dcterms:W3CDTF">2020-07-10T14:14:14Z</dcterms:modified>
</cp:coreProperties>
</file>