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1" r:id="rId2"/>
  </p:sldMasterIdLst>
  <p:notesMasterIdLst>
    <p:notesMasterId r:id="rId11"/>
  </p:notesMasterIdLst>
  <p:sldIdLst>
    <p:sldId id="264" r:id="rId3"/>
    <p:sldId id="272" r:id="rId4"/>
    <p:sldId id="282" r:id="rId5"/>
    <p:sldId id="283" r:id="rId6"/>
    <p:sldId id="285" r:id="rId7"/>
    <p:sldId id="284" r:id="rId8"/>
    <p:sldId id="277" r:id="rId9"/>
    <p:sldId id="274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Yesenia Lamus González" initials="LYLG" lastIdx="1" clrIdx="0">
    <p:extLst>
      <p:ext uri="{19B8F6BF-5375-455C-9EA6-DF929625EA0E}">
        <p15:presenceInfo xmlns:p15="http://schemas.microsoft.com/office/powerpoint/2012/main" userId="S-1-5-21-4055664286-1324753578-3399288431-17752" providerId="AD"/>
      </p:ext>
    </p:extLst>
  </p:cmAuthor>
  <p:cmAuthor id="2" name="Laura Yesenia Lamus González" initials="LYLG [2]" lastIdx="1" clrIdx="1">
    <p:extLst>
      <p:ext uri="{19B8F6BF-5375-455C-9EA6-DF929625EA0E}">
        <p15:presenceInfo xmlns:p15="http://schemas.microsoft.com/office/powerpoint/2012/main" userId="Laura Yesenia Lamus Gonzál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62D0"/>
    <a:srgbClr val="D5D4C7"/>
    <a:srgbClr val="FBC3A1"/>
    <a:srgbClr val="D9C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0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C7-4425-A308-6F4C0FA799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Armas y Municiones</c:v>
                </c:pt>
                <c:pt idx="1">
                  <c:v>Explosivos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8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7-4425-A308-6F4C0FA799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3035960"/>
        <c:axId val="723035632"/>
      </c:barChart>
      <c:catAx>
        <c:axId val="723035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723035632"/>
        <c:crosses val="autoZero"/>
        <c:auto val="1"/>
        <c:lblAlgn val="ctr"/>
        <c:lblOffset val="100"/>
        <c:noMultiLvlLbl val="0"/>
      </c:catAx>
      <c:valAx>
        <c:axId val="723035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723035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5A4-4E51-84CD-B49E1684C98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95A4-4E51-84CD-B49E1684C98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5A4-4E51-84CD-B49E1684C98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95A4-4E51-84CD-B49E1684C98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5A4-4E51-84CD-B49E1684C98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95A4-4E51-84CD-B49E1684C98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5A4-4E51-84CD-B49E1684C98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5A4-4E51-84CD-B49E1684C98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5A4-4E51-84CD-B49E1684C98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5A4-4E51-84CD-B49E1684C98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A4-4E51-84CD-B49E1684C9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Hoja1!$A$2:$A$12</c:f>
              <c:strCache>
                <c:ptCount val="11"/>
                <c:pt idx="0">
                  <c:v>Exel Conector 42 m</c:v>
                </c:pt>
                <c:pt idx="1">
                  <c:v>Blaster</c:v>
                </c:pt>
                <c:pt idx="2">
                  <c:v>Pistola CZ</c:v>
                </c:pt>
                <c:pt idx="3">
                  <c:v>Escopeta Hatsan</c:v>
                </c:pt>
                <c:pt idx="4">
                  <c:v>Detonador Ikon</c:v>
                </c:pt>
                <c:pt idx="5">
                  <c:v>Exel Connectated 500 m</c:v>
                </c:pt>
                <c:pt idx="6">
                  <c:v>Cordón detonante 3 gr</c:v>
                </c:pt>
                <c:pt idx="7">
                  <c:v>Indugel</c:v>
                </c:pt>
                <c:pt idx="8">
                  <c:v>Exel Connectated 100 m</c:v>
                </c:pt>
                <c:pt idx="9">
                  <c:v>Cartucho 5.56mm</c:v>
                </c:pt>
                <c:pt idx="10">
                  <c:v>Pistola Córdova</c:v>
                </c:pt>
              </c:strCache>
            </c:strRef>
          </c:cat>
          <c:val>
            <c:numRef>
              <c:f>Hoja1!$B$2:$B$12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4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A4-4E51-84CD-B49E1684C9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30363016"/>
        <c:axId val="330369904"/>
      </c:barChart>
      <c:catAx>
        <c:axId val="330363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30369904"/>
        <c:crosses val="autoZero"/>
        <c:auto val="1"/>
        <c:lblAlgn val="ctr"/>
        <c:lblOffset val="100"/>
        <c:noMultiLvlLbl val="0"/>
      </c:catAx>
      <c:valAx>
        <c:axId val="330369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30363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62F42-B226-439E-9D0A-C1B0CF8E0480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89CD3-C901-4DC8-98BA-35E55B651CF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69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7983EDC-037C-4F94-B472-F7F38785B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2245366" y="5768340"/>
            <a:ext cx="5433060" cy="93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60606" y="5789079"/>
            <a:ext cx="5031733" cy="8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16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3B592-451D-4E67-BABB-5FCA34D5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C68783-56DF-4FAA-8F93-6B4AD56AE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4641D9-FAB3-4457-92C4-E0E523444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5505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/>
          <p:cNvSpPr/>
          <p:nvPr userDrawn="1"/>
        </p:nvSpPr>
        <p:spPr>
          <a:xfrm>
            <a:off x="2245366" y="5768340"/>
            <a:ext cx="5433060" cy="93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60606" y="5789079"/>
            <a:ext cx="5031733" cy="8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84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5856F1-C003-4654-AA02-EDE23AEA0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1CB533-E44F-43AA-BAB3-5324B317E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66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9BD77-AD71-493E-B871-AD470499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44FD2C-C375-4A8A-8B03-A85B4FE09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156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131CB-222D-48DE-BC39-60092EB62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26C976-1CD7-485E-8A8D-72FCC226F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D4FB2A-C698-49C4-A98A-FFC9AFEAE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854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53DF47-D18C-4A8C-9BC7-D841607FA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BC5400-AD0C-4C31-BCFB-707F2DEFF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A996D35-EF62-4B3A-B959-496A75EC7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E405BD5-2C10-4ABA-85B0-69043DA2F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649223E-8D26-46A3-AE99-245556CAC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807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37E02-0B4D-4586-91B3-E08A7DA1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710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8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3B605-8832-402F-9AD0-0B57E8D79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66553B-CFF3-4211-8A6F-9DBF433D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186850-71AC-40CE-A5DD-CFDD366CC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1563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8581101-EE73-49E2-A291-71A545029C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2245366" y="5768340"/>
            <a:ext cx="5433060" cy="93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260606" y="5789079"/>
            <a:ext cx="5031733" cy="8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9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260CDAC-D31F-460D-8A0D-3FDC1BBD5E3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7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notificacionesjudiciales@indumil.gov.co" TargetMode="External"/><Relationship Id="rId2" Type="http://schemas.openxmlformats.org/officeDocument/2006/relationships/hyperlink" Target="mailto:indumil@indumil.gov.co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5056" y="1142007"/>
            <a:ext cx="54013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b="1" dirty="0" smtClean="0">
                <a:latin typeface="Arial" pitchFamily="34" charset="0"/>
                <a:ea typeface="+mj-ea"/>
                <a:cs typeface="Arial" pitchFamily="34" charset="0"/>
              </a:rPr>
              <a:t>GERENCIA DE MERCADEO- DIRECCIÓN DE SERVICIO AL CLIENTE Y ATENCIÓN CIUDADANA </a:t>
            </a:r>
            <a:endParaRPr lang="es-CO" sz="15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5056" y="3095424"/>
            <a:ext cx="5711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72 Black" panose="020B0A04030603020204" pitchFamily="34" charset="0"/>
                <a:cs typeface="72 Black" panose="020B0A04030603020204" pitchFamily="34" charset="0"/>
              </a:rPr>
              <a:t>GESTIÓN PQRSDF CUARTO TRIMESTRE 2022  </a:t>
            </a:r>
            <a:endParaRPr lang="es-CO" sz="3200" dirty="0"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626" y="1219594"/>
            <a:ext cx="4590586" cy="4256049"/>
          </a:xfrm>
          <a:prstGeom prst="rect">
            <a:avLst/>
          </a:prstGeom>
        </p:spPr>
      </p:pic>
      <p:sp>
        <p:nvSpPr>
          <p:cNvPr id="5" name="Llamada rectangular redondeada 4"/>
          <p:cNvSpPr/>
          <p:nvPr/>
        </p:nvSpPr>
        <p:spPr>
          <a:xfrm>
            <a:off x="1688951" y="1323190"/>
            <a:ext cx="4937760" cy="925157"/>
          </a:xfrm>
          <a:prstGeom prst="wedgeRoundRectCallout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4000" b="1" dirty="0">
                <a:latin typeface="Blackadder ITC" panose="04020505051007020D02" pitchFamily="82" charset="0"/>
              </a:rPr>
              <a:t>R</a:t>
            </a:r>
            <a:r>
              <a:rPr lang="es-419" sz="4000" b="1" dirty="0" smtClean="0">
                <a:latin typeface="Blackadder ITC" panose="04020505051007020D02" pitchFamily="82" charset="0"/>
              </a:rPr>
              <a:t>ecuerda!!!!</a:t>
            </a:r>
            <a:endParaRPr lang="es-419" sz="4000" b="1" dirty="0">
              <a:latin typeface="Blackadder ITC" panose="04020505051007020D02" pitchFamily="8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95900" cy="102197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00" y="0"/>
            <a:ext cx="5295900" cy="102197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0" y="0"/>
            <a:ext cx="5295900" cy="10219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38825"/>
            <a:ext cx="3819525" cy="101917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525" y="5838825"/>
            <a:ext cx="3819525" cy="10191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050" y="5838824"/>
            <a:ext cx="3819525" cy="101917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301" y="5838823"/>
            <a:ext cx="3905699" cy="101917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40080" y="2893807"/>
            <a:ext cx="62560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dirty="0" smtClean="0"/>
              <a:t>La Dirección de Cliente y Atención Ciudadana de conformidad con lo previsto en el </a:t>
            </a:r>
            <a:r>
              <a:rPr lang="es-419" i="1" dirty="0" smtClean="0"/>
              <a:t>Artículo</a:t>
            </a:r>
            <a:r>
              <a:rPr lang="es-419" dirty="0" smtClean="0"/>
              <a:t> </a:t>
            </a:r>
            <a:r>
              <a:rPr lang="es-419" i="1" dirty="0" smtClean="0"/>
              <a:t>21 de la </a:t>
            </a:r>
            <a:r>
              <a:rPr lang="es-CO" i="1" dirty="0"/>
              <a:t>Ley 1755 de </a:t>
            </a:r>
            <a:r>
              <a:rPr lang="es-CO" i="1" dirty="0" smtClean="0"/>
              <a:t>2015</a:t>
            </a:r>
            <a:r>
              <a:rPr lang="es-CO" i="1" dirty="0"/>
              <a:t> </a:t>
            </a:r>
            <a:r>
              <a:rPr lang="es-CO" i="1" dirty="0" smtClean="0"/>
              <a:t>y la</a:t>
            </a:r>
            <a:r>
              <a:rPr lang="es-CO" i="1" dirty="0"/>
              <a:t> Directiva 42222 del 27 de mayo de </a:t>
            </a:r>
            <a:r>
              <a:rPr lang="es-CO" i="1" dirty="0" smtClean="0"/>
              <a:t>2016,</a:t>
            </a:r>
            <a:r>
              <a:rPr lang="es-CO" i="1" dirty="0"/>
              <a:t> emitida por el </a:t>
            </a:r>
            <a:r>
              <a:rPr lang="es-CO" i="1" dirty="0" smtClean="0"/>
              <a:t>Ministerio de Defensa Nacional y demás </a:t>
            </a:r>
            <a:r>
              <a:rPr lang="es-CO" i="1" dirty="0"/>
              <a:t>normas concordantes, </a:t>
            </a:r>
            <a:r>
              <a:rPr lang="es-CO" i="1" dirty="0" smtClean="0"/>
              <a:t>realiza informe </a:t>
            </a:r>
            <a:r>
              <a:rPr lang="es-CO" i="1" dirty="0"/>
              <a:t>correspondiente a la gestión de </a:t>
            </a:r>
            <a:r>
              <a:rPr lang="es-CO" i="1" dirty="0" smtClean="0"/>
              <a:t>PQRSDF de la Industria Militar.</a:t>
            </a:r>
            <a:endParaRPr lang="es-CO" i="1" dirty="0"/>
          </a:p>
        </p:txBody>
      </p:sp>
    </p:spTree>
    <p:extLst>
      <p:ext uri="{BB962C8B-B14F-4D97-AF65-F5344CB8AC3E}">
        <p14:creationId xmlns:p14="http://schemas.microsoft.com/office/powerpoint/2010/main" val="365200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38825"/>
            <a:ext cx="3819525" cy="101917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25" y="5838825"/>
            <a:ext cx="3819525" cy="10191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050" y="5838822"/>
            <a:ext cx="3819525" cy="101917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301" y="5838823"/>
            <a:ext cx="3905699" cy="1019175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986183" y="2823638"/>
            <a:ext cx="7734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FINALIDAD </a:t>
            </a:r>
            <a:endParaRPr lang="es-CO" sz="32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397291" y="1407231"/>
            <a:ext cx="36045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dirty="0"/>
              <a:t>Realizar seguimiento y control de las respuestas proyectadas a las </a:t>
            </a:r>
            <a:r>
              <a:rPr lang="es-CO" dirty="0" smtClean="0"/>
              <a:t>(PQRSDF) recibidas, </a:t>
            </a:r>
            <a:r>
              <a:rPr lang="es-CO" dirty="0"/>
              <a:t>de acuerdo a los términos establecidos por Ley.</a:t>
            </a:r>
          </a:p>
          <a:p>
            <a:endParaRPr lang="es-CO" dirty="0"/>
          </a:p>
        </p:txBody>
      </p:sp>
      <p:sp>
        <p:nvSpPr>
          <p:cNvPr id="18" name="CuadroTexto 17"/>
          <p:cNvSpPr txBox="1"/>
          <p:nvPr/>
        </p:nvSpPr>
        <p:spPr>
          <a:xfrm>
            <a:off x="7509867" y="1545730"/>
            <a:ext cx="4258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dirty="0" smtClean="0"/>
              <a:t>Publicar </a:t>
            </a:r>
            <a:r>
              <a:rPr lang="es-CO" dirty="0"/>
              <a:t>en el sitio web, los informes trimestrales presentados en el numeral 4.2 en la sección, Transparencia y Acceso a la Información Pública / Informes Públicos.</a:t>
            </a:r>
          </a:p>
          <a:p>
            <a:endParaRPr lang="es-CO" dirty="0"/>
          </a:p>
        </p:txBody>
      </p:sp>
      <p:sp>
        <p:nvSpPr>
          <p:cNvPr id="19" name="CuadroTexto 18"/>
          <p:cNvSpPr txBox="1"/>
          <p:nvPr/>
        </p:nvSpPr>
        <p:spPr>
          <a:xfrm>
            <a:off x="3016475" y="3560008"/>
            <a:ext cx="60644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dirty="0"/>
              <a:t>Reportar trimestralmente al Ministerio de Defensa Nacional la gestión  realizada respecto a las </a:t>
            </a:r>
            <a:r>
              <a:rPr lang="es-CO" dirty="0" smtClean="0"/>
              <a:t>PQRSDF</a:t>
            </a:r>
            <a:r>
              <a:rPr lang="es-CO" i="1" dirty="0"/>
              <a:t> </a:t>
            </a:r>
            <a:r>
              <a:rPr lang="es-CO" i="1" dirty="0" smtClean="0"/>
              <a:t>, </a:t>
            </a:r>
            <a:r>
              <a:rPr lang="es-CO" dirty="0" smtClean="0"/>
              <a:t>en </a:t>
            </a:r>
            <a:r>
              <a:rPr lang="es-CO" dirty="0"/>
              <a:t>cumplimiento a la </a:t>
            </a:r>
            <a:r>
              <a:rPr lang="es-CO" i="1" dirty="0"/>
              <a:t>Directiva 42222 del 27 de mayo de 2016</a:t>
            </a:r>
            <a:r>
              <a:rPr lang="es-CO" dirty="0"/>
              <a:t> emitida por el Ministerio de Defensa </a:t>
            </a:r>
            <a:r>
              <a:rPr lang="es-CO" dirty="0" smtClean="0"/>
              <a:t>Nacional </a:t>
            </a:r>
            <a:r>
              <a:rPr lang="es-CO" dirty="0"/>
              <a:t>con relación a las peticiones presentadas por los ciudadanos y demás grupos de interés ante la Industria Militar.</a:t>
            </a:r>
          </a:p>
          <a:p>
            <a:endParaRPr lang="es-CO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5725" y="3146804"/>
            <a:ext cx="3363852" cy="218228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1996" y="214653"/>
            <a:ext cx="2143125" cy="214312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7262" y="3052549"/>
            <a:ext cx="1905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5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38821"/>
            <a:ext cx="3819525" cy="101917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25" y="5838825"/>
            <a:ext cx="3819525" cy="10191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050" y="5838822"/>
            <a:ext cx="3819525" cy="101917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301" y="5838823"/>
            <a:ext cx="3905699" cy="10191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3523" y="-215603"/>
            <a:ext cx="2740287" cy="267757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278795" y="1901935"/>
            <a:ext cx="3659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dirty="0" smtClean="0"/>
              <a:t>Durante el Cuarto trimestre de la vigencia 2022, no se registró ninguna PQRSDF en estado vencido. </a:t>
            </a:r>
            <a:endParaRPr lang="es-419" dirty="0"/>
          </a:p>
        </p:txBody>
      </p:sp>
      <p:sp>
        <p:nvSpPr>
          <p:cNvPr id="20" name="CuadroTexto 19"/>
          <p:cNvSpPr txBox="1"/>
          <p:nvPr/>
        </p:nvSpPr>
        <p:spPr>
          <a:xfrm>
            <a:off x="5282774" y="3241823"/>
            <a:ext cx="3655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dirty="0" smtClean="0"/>
              <a:t>En el trimestre ingresaron un total de </a:t>
            </a:r>
            <a:r>
              <a:rPr lang="es-419" b="1" dirty="0" smtClean="0"/>
              <a:t>502 PQRSDF.</a:t>
            </a:r>
            <a:endParaRPr lang="es-419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5238335" y="4401822"/>
            <a:ext cx="3655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dirty="0" smtClean="0"/>
              <a:t>Se evidencia que la mayor cantidad de PQRSDF ingresan al correo electrónico institucional.</a:t>
            </a:r>
            <a:endParaRPr lang="es-419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56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797" y="1601546"/>
            <a:ext cx="4268126" cy="4337135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>
            <a:off x="2073850" y="2456633"/>
            <a:ext cx="131468" cy="17304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3" name="Elipse 22"/>
          <p:cNvSpPr/>
          <p:nvPr/>
        </p:nvSpPr>
        <p:spPr>
          <a:xfrm flipV="1">
            <a:off x="2299428" y="2229752"/>
            <a:ext cx="323312" cy="26769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4" name="Elipse 23"/>
          <p:cNvSpPr/>
          <p:nvPr/>
        </p:nvSpPr>
        <p:spPr>
          <a:xfrm flipV="1">
            <a:off x="2711867" y="2013826"/>
            <a:ext cx="323312" cy="26769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0519" y="1971134"/>
            <a:ext cx="276171" cy="31038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0718" y="3262411"/>
            <a:ext cx="276171" cy="310387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0519" y="4547548"/>
            <a:ext cx="276171" cy="31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429571" y="272299"/>
            <a:ext cx="4591184" cy="3162296"/>
            <a:chOff x="7195968" y="1382934"/>
            <a:chExt cx="4591184" cy="3162296"/>
          </a:xfrm>
        </p:grpSpPr>
        <p:sp>
          <p:nvSpPr>
            <p:cNvPr id="6" name="CuadroTexto 5"/>
            <p:cNvSpPr txBox="1"/>
            <p:nvPr/>
          </p:nvSpPr>
          <p:spPr>
            <a:xfrm>
              <a:off x="7539132" y="1382934"/>
              <a:ext cx="42480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419" dirty="0" smtClean="0"/>
                <a:t>En cuanto a las Ordenes de Reclamo por Calidad, ingresaron </a:t>
              </a:r>
              <a:r>
                <a:rPr lang="es-419" b="1" dirty="0" smtClean="0"/>
                <a:t>18</a:t>
              </a:r>
              <a:r>
                <a:rPr lang="es-419" dirty="0" smtClean="0"/>
                <a:t> ORC.</a:t>
              </a:r>
              <a:endParaRPr lang="es-419" dirty="0"/>
            </a:p>
          </p:txBody>
        </p:sp>
        <p:graphicFrame>
          <p:nvGraphicFramePr>
            <p:cNvPr id="7" name="Gráfico 6"/>
            <p:cNvGraphicFramePr/>
            <p:nvPr>
              <p:extLst>
                <p:ext uri="{D42A27DB-BD31-4B8C-83A1-F6EECF244321}">
                  <p14:modId xmlns:p14="http://schemas.microsoft.com/office/powerpoint/2010/main" val="2836204461"/>
                </p:ext>
              </p:extLst>
            </p:nvPr>
          </p:nvGraphicFramePr>
          <p:xfrm>
            <a:off x="7472139" y="2145243"/>
            <a:ext cx="4315012" cy="23999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5968" y="1435659"/>
              <a:ext cx="276171" cy="310387"/>
            </a:xfrm>
            <a:prstGeom prst="rect">
              <a:avLst/>
            </a:prstGeom>
          </p:spPr>
        </p:pic>
      </p:grpSp>
      <p:sp>
        <p:nvSpPr>
          <p:cNvPr id="9" name="Rectángulo 8"/>
          <p:cNvSpPr/>
          <p:nvPr/>
        </p:nvSpPr>
        <p:spPr>
          <a:xfrm>
            <a:off x="6314276" y="1325626"/>
            <a:ext cx="5359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419" dirty="0"/>
              <a:t>Los productos con más ORC corresponden a </a:t>
            </a:r>
            <a:r>
              <a:rPr lang="es-419" b="1" dirty="0"/>
              <a:t>Cordón detonante 3gr </a:t>
            </a:r>
            <a:r>
              <a:rPr lang="es-419" dirty="0"/>
              <a:t>y a la </a:t>
            </a:r>
            <a:r>
              <a:rPr lang="es-419" b="1" dirty="0"/>
              <a:t>Pistola Córdova estándar</a:t>
            </a:r>
            <a:r>
              <a:rPr lang="es-419" dirty="0"/>
              <a:t>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38825"/>
            <a:ext cx="3819525" cy="10191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525" y="5838824"/>
            <a:ext cx="3819525" cy="10191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050" y="5838825"/>
            <a:ext cx="3819525" cy="101917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475" y="5838825"/>
            <a:ext cx="3819525" cy="1019175"/>
          </a:xfrm>
          <a:prstGeom prst="rect">
            <a:avLst/>
          </a:prstGeom>
        </p:spPr>
      </p:pic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075499641"/>
              </p:ext>
            </p:extLst>
          </p:nvPr>
        </p:nvGraphicFramePr>
        <p:xfrm>
          <a:off x="6038105" y="2325057"/>
          <a:ext cx="5420470" cy="3198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276" y="1325625"/>
            <a:ext cx="276171" cy="310387"/>
          </a:xfrm>
          <a:prstGeom prst="rect">
            <a:avLst/>
          </a:prstGeom>
        </p:spPr>
      </p:pic>
      <p:sp>
        <p:nvSpPr>
          <p:cNvPr id="19" name="Elipse 18"/>
          <p:cNvSpPr/>
          <p:nvPr/>
        </p:nvSpPr>
        <p:spPr>
          <a:xfrm>
            <a:off x="552921" y="3955915"/>
            <a:ext cx="1012118" cy="1011219"/>
          </a:xfrm>
          <a:prstGeom prst="ellipse">
            <a:avLst/>
          </a:prstGeom>
          <a:solidFill>
            <a:srgbClr val="A162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000" b="1" dirty="0" smtClean="0"/>
              <a:t>6%</a:t>
            </a:r>
            <a:endParaRPr lang="es-419" sz="2000" b="1" dirty="0"/>
          </a:p>
        </p:txBody>
      </p:sp>
      <p:sp>
        <p:nvSpPr>
          <p:cNvPr id="20" name="Elipse 19"/>
          <p:cNvSpPr/>
          <p:nvPr/>
        </p:nvSpPr>
        <p:spPr>
          <a:xfrm>
            <a:off x="2390686" y="3994145"/>
            <a:ext cx="1012118" cy="101121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000" b="1" dirty="0" smtClean="0"/>
              <a:t>11%</a:t>
            </a:r>
            <a:endParaRPr lang="es-419" sz="2000" b="1" dirty="0"/>
          </a:p>
        </p:txBody>
      </p:sp>
      <p:sp>
        <p:nvSpPr>
          <p:cNvPr id="21" name="Elipse 20"/>
          <p:cNvSpPr/>
          <p:nvPr/>
        </p:nvSpPr>
        <p:spPr>
          <a:xfrm>
            <a:off x="4410167" y="3994145"/>
            <a:ext cx="1012118" cy="101121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000" b="1" dirty="0" smtClean="0"/>
              <a:t>15%</a:t>
            </a:r>
            <a:endParaRPr lang="es-419" sz="2000" b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334082" y="5148987"/>
            <a:ext cx="14497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500" b="1" dirty="0" smtClean="0"/>
              <a:t>1 ORC rechazada</a:t>
            </a:r>
            <a:endParaRPr lang="es-419" sz="1500" b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2250823" y="5155621"/>
            <a:ext cx="14497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500" b="1" dirty="0" smtClean="0"/>
              <a:t>2 ORC En trámite </a:t>
            </a:r>
            <a:endParaRPr lang="es-419" sz="1500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191328" y="5127052"/>
            <a:ext cx="14497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500" b="1" dirty="0" smtClean="0"/>
              <a:t>15 ORC Aceptadas</a:t>
            </a:r>
            <a:endParaRPr lang="es-419" sz="1500" b="1" dirty="0"/>
          </a:p>
        </p:txBody>
      </p:sp>
    </p:spTree>
    <p:extLst>
      <p:ext uri="{BB962C8B-B14F-4D97-AF65-F5344CB8AC3E}">
        <p14:creationId xmlns:p14="http://schemas.microsoft.com/office/powerpoint/2010/main" val="571597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38821"/>
            <a:ext cx="3819525" cy="101917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25" y="5838825"/>
            <a:ext cx="3819525" cy="10191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050" y="5838822"/>
            <a:ext cx="3819525" cy="101917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301" y="5838823"/>
            <a:ext cx="3905699" cy="1019175"/>
          </a:xfrm>
          <a:prstGeom prst="rect">
            <a:avLst/>
          </a:prstGeom>
        </p:spPr>
      </p:pic>
      <p:sp>
        <p:nvSpPr>
          <p:cNvPr id="5" name="Decisión 4"/>
          <p:cNvSpPr/>
          <p:nvPr/>
        </p:nvSpPr>
        <p:spPr>
          <a:xfrm>
            <a:off x="187026" y="512779"/>
            <a:ext cx="2362536" cy="2036783"/>
          </a:xfrm>
          <a:prstGeom prst="flowChartDecisi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2" name="Decisión 21"/>
          <p:cNvSpPr/>
          <p:nvPr/>
        </p:nvSpPr>
        <p:spPr>
          <a:xfrm>
            <a:off x="1330530" y="1901517"/>
            <a:ext cx="2312894" cy="1968649"/>
          </a:xfrm>
          <a:prstGeom prst="flowChartDecision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30" name="Decisión 29"/>
          <p:cNvSpPr/>
          <p:nvPr/>
        </p:nvSpPr>
        <p:spPr>
          <a:xfrm>
            <a:off x="482190" y="3611984"/>
            <a:ext cx="2312894" cy="1968649"/>
          </a:xfrm>
          <a:prstGeom prst="flowChartDecision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32" name="CuadroTexto 31"/>
          <p:cNvSpPr txBox="1"/>
          <p:nvPr/>
        </p:nvSpPr>
        <p:spPr>
          <a:xfrm>
            <a:off x="4141067" y="1143966"/>
            <a:ext cx="68855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b="1" dirty="0" smtClean="0"/>
              <a:t>Según el resultado de la encuesta de satisfacción a PQRSDF :</a:t>
            </a:r>
          </a:p>
          <a:p>
            <a:pPr algn="just"/>
            <a:endParaRPr lang="es-419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419" dirty="0" smtClean="0"/>
              <a:t>Las respuestas dadas por Indumil son comprensibles y en un lenguaje claro.</a:t>
            </a:r>
          </a:p>
          <a:p>
            <a:pPr algn="just"/>
            <a:endParaRPr lang="es-419" dirty="0" smtClean="0"/>
          </a:p>
          <a:p>
            <a:pPr algn="just"/>
            <a:endParaRPr lang="es-419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419" dirty="0" smtClean="0"/>
              <a:t>Los canales dispuestos por Indumil son de fácil acceso para la ciudadanía</a:t>
            </a:r>
            <a:r>
              <a:rPr lang="es-419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419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419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419" dirty="0" smtClean="0"/>
              <a:t>Las respuestas llegan dentro de los términos establecidos por la ley.</a:t>
            </a:r>
            <a:endParaRPr lang="es-419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419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419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419" dirty="0" smtClean="0"/>
          </a:p>
          <a:p>
            <a:endParaRPr lang="es-419" dirty="0" smtClean="0"/>
          </a:p>
          <a:p>
            <a:pPr algn="just"/>
            <a:endParaRPr lang="es-419" dirty="0" smtClean="0"/>
          </a:p>
          <a:p>
            <a:pPr algn="just"/>
            <a:endParaRPr lang="es-419" dirty="0"/>
          </a:p>
          <a:p>
            <a:pPr algn="just"/>
            <a:endParaRPr lang="es-419" dirty="0" smtClean="0"/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1068" y="1746323"/>
            <a:ext cx="276171" cy="310387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1067" y="2861769"/>
            <a:ext cx="276171" cy="31038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6911" y="3977215"/>
            <a:ext cx="276171" cy="31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3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9631" y="323990"/>
            <a:ext cx="8993393" cy="1325563"/>
          </a:xfrm>
        </p:spPr>
        <p:txBody>
          <a:bodyPr/>
          <a:lstStyle/>
          <a:p>
            <a:pPr algn="ctr"/>
            <a:r>
              <a:rPr lang="es-ES" sz="3200" dirty="0" smtClean="0">
                <a:latin typeface="72 Black" panose="020B0A04030603020204" pitchFamily="34" charset="0"/>
                <a:cs typeface="72 Black" panose="020B0A04030603020204" pitchFamily="34" charset="0"/>
              </a:rPr>
              <a:t>PARA MAYOR INFORMACIÓN!!!!</a:t>
            </a:r>
            <a:endParaRPr lang="es-CO" sz="3200" dirty="0"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41294" y="1173738"/>
            <a:ext cx="9821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Podrá consultar el </a:t>
            </a:r>
            <a:r>
              <a:rPr lang="es-ES" dirty="0"/>
              <a:t>informe </a:t>
            </a:r>
            <a:r>
              <a:rPr lang="es-ES" dirty="0" smtClean="0"/>
              <a:t>trimestral para la coordinación y articulación de la atención y servicio al ciudadano en el sector defensa, en la página web de la Industria Militar 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42" y="2312126"/>
            <a:ext cx="5666221" cy="3158807"/>
          </a:xfrm>
          <a:prstGeom prst="rect">
            <a:avLst/>
          </a:prstGeom>
          <a:ln cmpd="sng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8821"/>
            <a:ext cx="3819525" cy="10191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25" y="5838825"/>
            <a:ext cx="3819525" cy="10191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050" y="5838825"/>
            <a:ext cx="3819525" cy="10191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475" y="5838825"/>
            <a:ext cx="3819525" cy="1019175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3307207" y="2701934"/>
            <a:ext cx="699247" cy="4195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1" name="Grupo 10"/>
          <p:cNvGrpSpPr/>
          <p:nvPr/>
        </p:nvGrpSpPr>
        <p:grpSpPr>
          <a:xfrm>
            <a:off x="6997485" y="2560353"/>
            <a:ext cx="4293740" cy="2910579"/>
            <a:chOff x="6932170" y="2916219"/>
            <a:chExt cx="4293740" cy="2910579"/>
          </a:xfrm>
        </p:grpSpPr>
        <p:sp>
          <p:nvSpPr>
            <p:cNvPr id="10" name="CuadroTexto 9"/>
            <p:cNvSpPr txBox="1"/>
            <p:nvPr/>
          </p:nvSpPr>
          <p:spPr>
            <a:xfrm>
              <a:off x="7199829" y="2919948"/>
              <a:ext cx="34962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Una vez ingrese a la página, de clic en el botón transparencia. </a:t>
              </a:r>
              <a:endParaRPr lang="es-CO" dirty="0"/>
            </a:p>
          </p:txBody>
        </p:sp>
        <p:sp>
          <p:nvSpPr>
            <p:cNvPr id="12" name="Elipse 11"/>
            <p:cNvSpPr/>
            <p:nvPr/>
          </p:nvSpPr>
          <p:spPr>
            <a:xfrm>
              <a:off x="6932170" y="2916219"/>
              <a:ext cx="266978" cy="34565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solidFill>
                    <a:schemeClr val="tx1"/>
                  </a:solidFill>
                </a:rPr>
                <a:t>1</a:t>
              </a:r>
              <a:endParaRPr lang="es-CO" b="1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upo 12"/>
            <p:cNvGrpSpPr/>
            <p:nvPr/>
          </p:nvGrpSpPr>
          <p:grpSpPr>
            <a:xfrm>
              <a:off x="6932170" y="3632548"/>
              <a:ext cx="3763895" cy="646331"/>
              <a:chOff x="286838" y="599972"/>
              <a:chExt cx="5156531" cy="646331"/>
            </a:xfrm>
          </p:grpSpPr>
          <p:sp>
            <p:nvSpPr>
              <p:cNvPr id="14" name="CuadroTexto 13"/>
              <p:cNvSpPr txBox="1"/>
              <p:nvPr/>
            </p:nvSpPr>
            <p:spPr>
              <a:xfrm>
                <a:off x="652597" y="599972"/>
                <a:ext cx="47907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dirty="0" smtClean="0"/>
                  <a:t>De la lista desplegable dar clic sobre </a:t>
                </a:r>
                <a:r>
                  <a:rPr lang="es-ES" b="1" dirty="0" smtClean="0"/>
                  <a:t>informes públicos.</a:t>
                </a:r>
                <a:endParaRPr lang="es-CO" b="1" dirty="0"/>
              </a:p>
            </p:txBody>
          </p:sp>
          <p:sp>
            <p:nvSpPr>
              <p:cNvPr id="15" name="Elipse 14"/>
              <p:cNvSpPr/>
              <p:nvPr/>
            </p:nvSpPr>
            <p:spPr>
              <a:xfrm>
                <a:off x="286838" y="618074"/>
                <a:ext cx="365759" cy="352697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 smtClean="0">
                    <a:solidFill>
                      <a:schemeClr val="tx1"/>
                    </a:solidFill>
                  </a:rPr>
                  <a:t>2</a:t>
                </a:r>
                <a:endParaRPr lang="es-CO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upo 18"/>
            <p:cNvGrpSpPr/>
            <p:nvPr/>
          </p:nvGrpSpPr>
          <p:grpSpPr>
            <a:xfrm>
              <a:off x="6932170" y="4344380"/>
              <a:ext cx="4293740" cy="1482418"/>
              <a:chOff x="6282128" y="3534940"/>
              <a:chExt cx="5329646" cy="2286452"/>
            </a:xfrm>
          </p:grpSpPr>
          <p:sp>
            <p:nvSpPr>
              <p:cNvPr id="20" name="CuadroTexto 19"/>
              <p:cNvSpPr txBox="1"/>
              <p:nvPr/>
            </p:nvSpPr>
            <p:spPr>
              <a:xfrm>
                <a:off x="6647887" y="3542791"/>
                <a:ext cx="4963887" cy="2278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dirty="0" smtClean="0"/>
                  <a:t>Encontrará las diferentes publicaciones que se han realizado referente a los informes trimestrales PQRSDF.</a:t>
                </a:r>
              </a:p>
              <a:p>
                <a:pPr algn="just"/>
                <a:r>
                  <a:rPr lang="es-ES" b="1" dirty="0" smtClean="0"/>
                  <a:t>Nota: Dar clic sobre el informe que desee consultar.</a:t>
                </a:r>
              </a:p>
            </p:txBody>
          </p:sp>
          <p:sp>
            <p:nvSpPr>
              <p:cNvPr id="21" name="Elipse 20"/>
              <p:cNvSpPr/>
              <p:nvPr/>
            </p:nvSpPr>
            <p:spPr>
              <a:xfrm>
                <a:off x="6282128" y="3534940"/>
                <a:ext cx="365759" cy="559529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 smtClean="0">
                    <a:solidFill>
                      <a:schemeClr val="tx1"/>
                    </a:solidFill>
                  </a:rPr>
                  <a:t>3</a:t>
                </a:r>
                <a:endParaRPr lang="es-CO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115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75878" y="1733515"/>
            <a:ext cx="63541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Gerencia de Mercadeo </a:t>
            </a:r>
          </a:p>
          <a:p>
            <a:pPr algn="ctr"/>
            <a:r>
              <a:rPr lang="es-ES" b="1" dirty="0" smtClean="0"/>
              <a:t>Dirección </a:t>
            </a:r>
            <a:r>
              <a:rPr lang="es-ES" b="1" dirty="0"/>
              <a:t>de Cliente y Atención Ciudadana.</a:t>
            </a:r>
            <a:endParaRPr lang="es-419" dirty="0"/>
          </a:p>
          <a:p>
            <a:pPr algn="ctr"/>
            <a:r>
              <a:rPr lang="es-CO" dirty="0"/>
              <a:t>Industria Militar de Colombia</a:t>
            </a:r>
            <a:endParaRPr lang="es-419" dirty="0"/>
          </a:p>
          <a:p>
            <a:pPr algn="ctr"/>
            <a:r>
              <a:rPr lang="es-CO" dirty="0"/>
              <a:t>Centro Administrativo Nacional - CAN</a:t>
            </a:r>
            <a:endParaRPr lang="es-419" dirty="0"/>
          </a:p>
          <a:p>
            <a:pPr algn="ctr"/>
            <a:r>
              <a:rPr lang="es-CO" dirty="0"/>
              <a:t>Calle 44 No. 54-11</a:t>
            </a:r>
            <a:endParaRPr lang="es-419" dirty="0"/>
          </a:p>
          <a:p>
            <a:pPr algn="ctr"/>
            <a:r>
              <a:rPr lang="es-CO" dirty="0"/>
              <a:t>Bogotá - Colombia</a:t>
            </a:r>
            <a:endParaRPr lang="es-419" dirty="0"/>
          </a:p>
          <a:p>
            <a:pPr algn="ctr"/>
            <a:r>
              <a:rPr lang="es-CO" dirty="0"/>
              <a:t>PBX: 2207800 Ext. 1112-1548 / 018000912986</a:t>
            </a:r>
            <a:endParaRPr lang="es-419" dirty="0"/>
          </a:p>
          <a:p>
            <a:pPr algn="ctr"/>
            <a:r>
              <a:rPr lang="es-CO" dirty="0"/>
              <a:t>  </a:t>
            </a:r>
            <a:r>
              <a:rPr lang="es-CO" u="sng" dirty="0">
                <a:hlinkClick r:id="rId2"/>
              </a:rPr>
              <a:t>indumil@indumil.gov.co</a:t>
            </a:r>
            <a:endParaRPr lang="es-419" dirty="0"/>
          </a:p>
          <a:p>
            <a:pPr algn="ctr"/>
            <a:r>
              <a:rPr lang="es-CO" u="sng" dirty="0">
                <a:hlinkClick r:id="rId3"/>
              </a:rPr>
              <a:t>notificacionesjudiciales@indumil.gov.co</a:t>
            </a:r>
            <a:endParaRPr lang="es-419" dirty="0"/>
          </a:p>
          <a:p>
            <a:pPr algn="ctr"/>
            <a:r>
              <a:rPr lang="es-419" dirty="0"/>
              <a:t> </a:t>
            </a:r>
          </a:p>
          <a:p>
            <a:pPr algn="ctr"/>
            <a:r>
              <a:rPr lang="es-419" dirty="0"/>
              <a:t> </a:t>
            </a:r>
          </a:p>
          <a:p>
            <a:pPr algn="ctr"/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38821"/>
            <a:ext cx="3819525" cy="10191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525" y="5838820"/>
            <a:ext cx="3819525" cy="10191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050" y="5838819"/>
            <a:ext cx="3819525" cy="10191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475" y="5838825"/>
            <a:ext cx="38195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61A8979-B2DD-439C-B13A-4067FD04E7A3}" vid="{19B68D62-4EA8-4682-AB5E-F2758D38594B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61A8979-B2DD-439C-B13A-4067FD04E7A3}" vid="{DB09B226-686D-41D6-9355-6452507B665F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PRESENTACIÓN INDUMIL</Template>
  <TotalTime>12367</TotalTime>
  <Words>375</Words>
  <Application>Microsoft Office PowerPoint</Application>
  <PresentationFormat>Panorámica</PresentationFormat>
  <Paragraphs>53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72 Black</vt:lpstr>
      <vt:lpstr>Arial</vt:lpstr>
      <vt:lpstr>Arial Black</vt:lpstr>
      <vt:lpstr>Blackadder ITC</vt:lpstr>
      <vt:lpstr>Calibri</vt:lpstr>
      <vt:lpstr>Calibri Light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PARA MAYOR INFORMACIÓN!!!!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 Tamayo</dc:creator>
  <cp:lastModifiedBy>Laura Yesenia Lamus González</cp:lastModifiedBy>
  <cp:revision>235</cp:revision>
  <dcterms:created xsi:type="dcterms:W3CDTF">2021-07-07T17:06:09Z</dcterms:created>
  <dcterms:modified xsi:type="dcterms:W3CDTF">2023-01-31T15:14:33Z</dcterms:modified>
</cp:coreProperties>
</file>