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13"/>
  </p:notesMasterIdLst>
  <p:sldIdLst>
    <p:sldId id="264" r:id="rId3"/>
    <p:sldId id="266" r:id="rId4"/>
    <p:sldId id="267" r:id="rId5"/>
    <p:sldId id="268" r:id="rId6"/>
    <p:sldId id="269" r:id="rId7"/>
    <p:sldId id="270" r:id="rId8"/>
    <p:sldId id="273" r:id="rId9"/>
    <p:sldId id="271" r:id="rId10"/>
    <p:sldId id="272" r:id="rId11"/>
    <p:sldId id="274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pPr/>
              <a:t>25/08/2021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3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cionesjudiciales@indumil.gov.co" TargetMode="External"/><Relationship Id="rId2" Type="http://schemas.openxmlformats.org/officeDocument/2006/relationships/hyperlink" Target="mailto:indumil@indumil.gov.co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url=https://audara.co/call-center-vs-contact-center/&amp;psig=AOvVaw0Mf2_dbvo5a4oaZ2BLZTd4&amp;ust=1629893535538000&amp;source=images&amp;cd=vfe&amp;ved=0CAcQjRxqFwoTCPjR6tzQyfICFQAAAAAdAAAAABAD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url=https://www.pngegg.com/es/png-yzkll&amp;psig=AOvVaw09IDfQjZVyZFm1MwDLZskh&amp;ust=1629894102004000&amp;source=images&amp;cd=vfe&amp;ved=0CAcQjRxqFwoTCPjly-zSyfICFQAAAAAdAAAAABAD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https://www.google.com/url?sa=i&amp;url=https://petstohomecr.com/about-us/&amp;psig=AOvVaw1aNZ_m9sJqP8uFYrAQxwdX&amp;ust=1629893761944000&amp;source=images&amp;cd=vfe&amp;ved=0CAcQjRxqFwoTCLDP7c3RyfICFQAAAAAdAAAAAB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url=https://prosperidadsocial.gov.co/atencion-al-ciudadano/servicio-al-ciudadano/&amp;psig=AOvVaw12UzMlxGeNNUhypMjxdKsF&amp;ust=1629900320838000&amp;source=images&amp;cd=vfe&amp;ved=0CAcQjRxqFwoTCKiyuJCCyvICFQAAAAAdAAAAABAD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url?sa=i&amp;url=https://blog.esker.es/automatizar-los-envios-por-correo-las-respuestas-no-estan-en-el-viento/&amp;psig=AOvVaw0Xvri_rMgUYkHBtCEH-VLD&amp;ust=1629909050678000&amp;source=images&amp;cd=vfe&amp;ved=0CAcQjRxqFwoTCMjtocKKyvICFQAAAAAdAAAAABA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url=https://www.aulafacil.com/cursos/redes-sociales/linkedin-red-social-profesional/buzon-linkedin-l18202&amp;psig=AOvVaw0Xvri_rMgUYkHBtCEH-VLD&amp;ust=1629909050678000&amp;source=images&amp;cd=vfe&amp;ved=0CAcQjRxqFwoTCMjtocKKyvICFQAAAAAdAAAAABAE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umil.gov.co/wpcontent/uploads/2016/04/%C3%8Dndice-de-Informaci%C3%B3nReservada-y-Clasificada.pdf" TargetMode="External"/><Relationship Id="rId2" Type="http://schemas.openxmlformats.org/officeDocument/2006/relationships/hyperlink" Target="https://www.indumil.gov.co/wp-content/uploads/2016/04/RESOLUCI%C3%93N-No.192-DE-2018.pdf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5056" y="1142007"/>
            <a:ext cx="5401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Arial" pitchFamily="34" charset="0"/>
                <a:ea typeface="+mj-ea"/>
                <a:cs typeface="Arial" pitchFamily="34" charset="0"/>
              </a:rPr>
              <a:t>Secretaria General – Área de Atención y Participación Ciudadana </a:t>
            </a:r>
            <a:endParaRPr lang="es-CO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0114" y="2296886"/>
            <a:ext cx="56279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 Black" panose="020B0A04020102020204" pitchFamily="34" charset="0"/>
              </a:rPr>
              <a:t>TERMINOS PARA LA  ATENCIÓN A REQUERIMIETOS DE</a:t>
            </a:r>
          </a:p>
          <a:p>
            <a:pPr algn="ctr"/>
            <a:r>
              <a:rPr lang="es-ES" sz="3200" dirty="0" smtClean="0">
                <a:latin typeface="Arial Black" panose="020B0A04020102020204" pitchFamily="34" charset="0"/>
              </a:rPr>
              <a:t>PQRSD </a:t>
            </a:r>
            <a:endParaRPr lang="es-CO" sz="3200" dirty="0" smtClean="0">
              <a:latin typeface="Arial Black" panose="020B0A040201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90952" y="1507307"/>
            <a:ext cx="7472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 </a:t>
            </a:r>
          </a:p>
          <a:p>
            <a:pPr algn="ctr"/>
            <a:r>
              <a:rPr lang="es-ES" sz="2000" dirty="0" smtClean="0"/>
              <a:t> </a:t>
            </a:r>
          </a:p>
          <a:p>
            <a:pPr algn="ctr"/>
            <a:r>
              <a:rPr lang="es-ES" sz="2000" b="1" u="sng" dirty="0" smtClean="0"/>
              <a:t>Área de Atención, participación y orientación Ciudadana.</a:t>
            </a:r>
            <a:endParaRPr lang="es-ES" sz="2000" dirty="0" smtClean="0"/>
          </a:p>
          <a:p>
            <a:pPr algn="ctr"/>
            <a:r>
              <a:rPr lang="es-CO" sz="2000" dirty="0" smtClean="0"/>
              <a:t>Secretaria General</a:t>
            </a:r>
            <a:endParaRPr lang="es-ES" sz="2000" dirty="0" smtClean="0"/>
          </a:p>
          <a:p>
            <a:pPr algn="ctr"/>
            <a:r>
              <a:rPr lang="es-CO" sz="2000" dirty="0" smtClean="0"/>
              <a:t>Industria Militar de Colombia</a:t>
            </a:r>
            <a:endParaRPr lang="es-ES" sz="2000" dirty="0" smtClean="0"/>
          </a:p>
          <a:p>
            <a:pPr algn="ctr"/>
            <a:r>
              <a:rPr lang="es-CO" sz="2000" dirty="0" smtClean="0"/>
              <a:t>Centro Administrativo Nacional - CAN</a:t>
            </a:r>
            <a:endParaRPr lang="es-ES" sz="2000" dirty="0" smtClean="0"/>
          </a:p>
          <a:p>
            <a:pPr algn="ctr"/>
            <a:r>
              <a:rPr lang="es-CO" sz="2000" dirty="0" smtClean="0"/>
              <a:t>Calle 44 No. 54-11</a:t>
            </a:r>
            <a:endParaRPr lang="es-ES" sz="2000" dirty="0" smtClean="0"/>
          </a:p>
          <a:p>
            <a:pPr algn="ctr"/>
            <a:r>
              <a:rPr lang="es-CO" sz="2000" dirty="0" smtClean="0"/>
              <a:t>Bogotá - Colombia</a:t>
            </a:r>
            <a:endParaRPr lang="es-ES" sz="2000" dirty="0" smtClean="0"/>
          </a:p>
          <a:p>
            <a:pPr algn="ctr"/>
            <a:r>
              <a:rPr lang="es-CO" sz="2000" dirty="0" smtClean="0"/>
              <a:t>PBX: 2207800 Ext. 1126 / 9 / 018000912986</a:t>
            </a:r>
            <a:endParaRPr lang="es-ES" sz="2000" dirty="0" smtClean="0"/>
          </a:p>
          <a:p>
            <a:pPr algn="ctr"/>
            <a:r>
              <a:rPr lang="es-CO" sz="2000" dirty="0" smtClean="0"/>
              <a:t>  </a:t>
            </a:r>
            <a:r>
              <a:rPr lang="es-CO" sz="2000" u="sng" dirty="0" smtClean="0">
                <a:hlinkClick r:id="rId2"/>
              </a:rPr>
              <a:t>indumil@indumil.gov.co</a:t>
            </a:r>
            <a:endParaRPr lang="es-ES" sz="2000" dirty="0" smtClean="0"/>
          </a:p>
          <a:p>
            <a:pPr algn="ctr"/>
            <a:r>
              <a:rPr lang="es-CO" sz="2000" u="sng" dirty="0" smtClean="0">
                <a:hlinkClick r:id="rId3"/>
              </a:rPr>
              <a:t>notificacionesjudiciales@indumil.gov.co</a:t>
            </a:r>
            <a:endParaRPr lang="es-ES" sz="2000" dirty="0" smtClean="0"/>
          </a:p>
          <a:p>
            <a:pPr algn="ctr"/>
            <a:r>
              <a:rPr lang="es-ES" dirty="0" smtClean="0"/>
              <a:t> 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85371" y="448647"/>
            <a:ext cx="10197572" cy="2174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latin typeface="Arial Black" panose="020B0A04020102020204" pitchFamily="34" charset="0"/>
              </a:rPr>
              <a:t>¿QUÉ ES UNA PQRSD?</a:t>
            </a:r>
            <a:endParaRPr lang="es-CO" sz="3200" dirty="0">
              <a:latin typeface="Arial Black" panose="020B0A04020102020204" pitchFamily="34" charset="0"/>
            </a:endParaRPr>
          </a:p>
        </p:txBody>
      </p:sp>
      <p:sp>
        <p:nvSpPr>
          <p:cNvPr id="1028" name="AutoShape 4" descr="Contacto - Diseño y herrajes"/>
          <p:cNvSpPr>
            <a:spLocks noChangeAspect="1" noChangeArrowheads="1"/>
          </p:cNvSpPr>
          <p:nvPr/>
        </p:nvSpPr>
        <p:spPr bwMode="auto">
          <a:xfrm>
            <a:off x="63500" y="-136525"/>
            <a:ext cx="22764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Contacto - Diseño y herrajes"/>
          <p:cNvSpPr>
            <a:spLocks noChangeAspect="1" noChangeArrowheads="1"/>
          </p:cNvSpPr>
          <p:nvPr/>
        </p:nvSpPr>
        <p:spPr bwMode="auto">
          <a:xfrm>
            <a:off x="63500" y="-136525"/>
            <a:ext cx="22764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2F0"/>
              </a:clrFrom>
              <a:clrTo>
                <a:srgbClr val="F5F2F0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 bwMode="auto">
          <a:xfrm>
            <a:off x="3346571" y="1045028"/>
            <a:ext cx="6482545" cy="4987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44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318236" y="4288221"/>
            <a:ext cx="4172606" cy="2144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Artículo 23 de la Constitución Política Colombiana: </a:t>
            </a:r>
            <a:r>
              <a:rPr lang="es-ES" sz="2000" i="1" u="sng" dirty="0" smtClean="0">
                <a:solidFill>
                  <a:schemeClr val="tx1"/>
                </a:solidFill>
              </a:rPr>
              <a:t>“Toda persona tiene derecho a presentar peticiones respetuosas a las autoridades por motivos de interés general o particular y a obtener pronta resolución”.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927897" y="272895"/>
            <a:ext cx="2383971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Peticiones</a:t>
            </a:r>
          </a:p>
          <a:p>
            <a:pPr algn="ctr"/>
            <a:endParaRPr lang="es-ES" dirty="0"/>
          </a:p>
        </p:txBody>
      </p:sp>
      <p:sp>
        <p:nvSpPr>
          <p:cNvPr id="9" name="8 Flecha abajo"/>
          <p:cNvSpPr/>
          <p:nvPr/>
        </p:nvSpPr>
        <p:spPr>
          <a:xfrm>
            <a:off x="2834789" y="1254108"/>
            <a:ext cx="511629" cy="88174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325820" y="2210926"/>
            <a:ext cx="5801710" cy="21929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Derecho que tiene toda persona natural o jurídica, grupo, organización o asociación para solicitar o reclamar ante las autoridades competentes, con base en el interés público ya sea individual, general o colectivo.</a:t>
            </a:r>
          </a:p>
          <a:p>
            <a:pPr algn="ctr"/>
            <a:endParaRPr lang="es-ES" dirty="0"/>
          </a:p>
        </p:txBody>
      </p:sp>
      <p:sp>
        <p:nvSpPr>
          <p:cNvPr id="11" name="10 Flecha doblada hacia arriba"/>
          <p:cNvSpPr/>
          <p:nvPr/>
        </p:nvSpPr>
        <p:spPr>
          <a:xfrm rot="5400000">
            <a:off x="3436881" y="4067505"/>
            <a:ext cx="861849" cy="1786759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Call Center vs Contact Center – Auda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352" y="1223582"/>
            <a:ext cx="3109782" cy="261907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25765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all center atención al cliente, cita, diverso, niño png | PNGEg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2598" y="4706544"/>
            <a:ext cx="2457450" cy="185737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1 Llamada de nube"/>
          <p:cNvSpPr/>
          <p:nvPr/>
        </p:nvSpPr>
        <p:spPr>
          <a:xfrm>
            <a:off x="777766" y="273270"/>
            <a:ext cx="5503291" cy="281827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 b="1" dirty="0" smtClean="0">
              <a:solidFill>
                <a:srgbClr val="FF0000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Queja</a:t>
            </a:r>
            <a:endParaRPr lang="es-ES" sz="2000" dirty="0" smtClean="0">
              <a:solidFill>
                <a:srgbClr val="FF0000"/>
              </a:solidFill>
            </a:endParaRPr>
          </a:p>
          <a:p>
            <a:r>
              <a:rPr lang="es-MX" sz="2000" dirty="0" smtClean="0">
                <a:solidFill>
                  <a:schemeClr val="tx1"/>
                </a:solidFill>
              </a:rPr>
              <a:t>Manifestación verbal o escrita por parte de una persona natural o jurídica,  expresando disconformidad con algo o alguien. 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17410" name="Picture 2" descr="Nosotros | Pets to H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689" y="3684816"/>
            <a:ext cx="2143125" cy="21431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7 Llamada de nube"/>
          <p:cNvSpPr/>
          <p:nvPr/>
        </p:nvSpPr>
        <p:spPr>
          <a:xfrm>
            <a:off x="6264166" y="1033548"/>
            <a:ext cx="5139557" cy="323365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 smtClean="0">
              <a:solidFill>
                <a:srgbClr val="00B050"/>
              </a:solidFill>
            </a:endParaRPr>
          </a:p>
          <a:p>
            <a:endParaRPr lang="es-ES" sz="2000" b="1" dirty="0" smtClean="0">
              <a:solidFill>
                <a:srgbClr val="00B050"/>
              </a:solidFill>
            </a:endParaRPr>
          </a:p>
          <a:p>
            <a:r>
              <a:rPr lang="es-ES" sz="2000" b="1" dirty="0" smtClean="0">
                <a:solidFill>
                  <a:srgbClr val="00B050"/>
                </a:solidFill>
              </a:rPr>
              <a:t>Reclamo</a:t>
            </a:r>
            <a:r>
              <a:rPr lang="es-ES" sz="2000" dirty="0" smtClean="0">
                <a:solidFill>
                  <a:srgbClr val="00B050"/>
                </a:solidFill>
              </a:rPr>
              <a:t> </a:t>
            </a:r>
            <a:r>
              <a:rPr lang="es-ES" sz="2000" dirty="0" smtClean="0">
                <a:solidFill>
                  <a:schemeClr val="tx1"/>
                </a:solidFill>
              </a:rPr>
              <a:t>Manifestación </a:t>
            </a:r>
            <a:r>
              <a:rPr lang="es-ES" sz="2000" dirty="0" smtClean="0">
                <a:solidFill>
                  <a:schemeClr val="tx1"/>
                </a:solidFill>
              </a:rPr>
              <a:t>verbal o escrita por parte de una persona natural o jurídica, sobre el incumplimiento o irregularidad de alguna de las características de los servicios ofrecidos por la </a:t>
            </a:r>
            <a:r>
              <a:rPr lang="es-ES" sz="2000" dirty="0" smtClean="0">
                <a:solidFill>
                  <a:schemeClr val="tx1"/>
                </a:solidFill>
              </a:rPr>
              <a:t> Entidad.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6544" y="761999"/>
            <a:ext cx="42780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</a:rPr>
              <a:t>Sugerencia</a:t>
            </a:r>
            <a:endParaRPr lang="es-ES" sz="2000" dirty="0" smtClean="0"/>
          </a:p>
          <a:p>
            <a:pPr algn="just"/>
            <a:r>
              <a:rPr lang="es-MX" sz="2000" dirty="0" smtClean="0"/>
              <a:t>Propuesta que se presenta para incidir o mejorar un proceso cuyo objeto está relacionado con la prestación de un servicio o el cumplimiento de una función pública.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644432" y="3758950"/>
            <a:ext cx="48985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Denuncia</a:t>
            </a:r>
            <a:endParaRPr lang="es-ES" sz="2000" dirty="0" smtClean="0"/>
          </a:p>
          <a:p>
            <a:pPr algn="just"/>
            <a:r>
              <a:rPr lang="es-ES" sz="2000" dirty="0" smtClean="0"/>
              <a:t>Participar o declarar oficialmente el estado ilegal, irregular o inconveniente de algo.</a:t>
            </a:r>
          </a:p>
          <a:p>
            <a:endParaRPr lang="es-ES" dirty="0"/>
          </a:p>
        </p:txBody>
      </p:sp>
      <p:pic>
        <p:nvPicPr>
          <p:cNvPr id="20482" name="Picture 2" descr="Atención al Ciudadano - Prosperidad Soci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092" y="1094389"/>
            <a:ext cx="2143125" cy="2143125"/>
          </a:xfrm>
          <a:prstGeom prst="rect">
            <a:avLst/>
          </a:prstGeom>
          <a:noFill/>
        </p:spPr>
      </p:pic>
      <p:pic>
        <p:nvPicPr>
          <p:cNvPr id="20484" name="Picture 4" descr="Automatizar los envíos por correo? Las respuestas no están en el viento -  Blog.esker.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1230" y="4110859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90983" y="244741"/>
            <a:ext cx="919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72 Black" pitchFamily="34" charset="0"/>
                <a:cs typeface="72 Black" pitchFamily="34" charset="0"/>
              </a:rPr>
              <a:t>¿EXISTEN OTRO TIPO DE SOLICITUDES ?</a:t>
            </a:r>
            <a:endParaRPr lang="es-ES" sz="3200" dirty="0">
              <a:latin typeface="72 Black" pitchFamily="34" charset="0"/>
              <a:cs typeface="72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3478" y="1408387"/>
            <a:ext cx="38678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7030A0"/>
                </a:solidFill>
              </a:rPr>
              <a:t>CONSULTAS</a:t>
            </a:r>
          </a:p>
          <a:p>
            <a:endParaRPr lang="es-ES" sz="2000" b="1" dirty="0" smtClean="0">
              <a:solidFill>
                <a:srgbClr val="7030A0"/>
              </a:solidFill>
            </a:endParaRPr>
          </a:p>
          <a:p>
            <a:r>
              <a:rPr lang="es-ES" sz="2000" dirty="0" smtClean="0"/>
              <a:t>Son las peticiones formuladas ante</a:t>
            </a:r>
          </a:p>
          <a:p>
            <a:r>
              <a:rPr lang="es-ES" sz="2000" dirty="0" smtClean="0"/>
              <a:t>las autoridades con el fin de que</a:t>
            </a:r>
          </a:p>
          <a:p>
            <a:r>
              <a:rPr lang="es-ES" sz="2000" dirty="0" smtClean="0"/>
              <a:t>estas expresen su opinión, su</a:t>
            </a:r>
          </a:p>
          <a:p>
            <a:r>
              <a:rPr lang="es-ES" sz="2000" dirty="0" smtClean="0"/>
              <a:t>concepto, o dictamen sobre</a:t>
            </a:r>
          </a:p>
          <a:p>
            <a:r>
              <a:rPr lang="es-ES" sz="2000" dirty="0" smtClean="0"/>
              <a:t>determinada materia relacionada </a:t>
            </a:r>
            <a:r>
              <a:rPr lang="es-ES" sz="2000" dirty="0" smtClean="0"/>
              <a:t>con sus </a:t>
            </a:r>
            <a:r>
              <a:rPr lang="es-ES" sz="2000" dirty="0" smtClean="0"/>
              <a:t>funciones o con situaciones de </a:t>
            </a:r>
            <a:r>
              <a:rPr lang="es-ES" sz="2000" dirty="0" smtClean="0"/>
              <a:t>su competencia</a:t>
            </a:r>
            <a:r>
              <a:rPr lang="es-ES" sz="2000" dirty="0" smtClean="0"/>
              <a:t>. La finalidad del </a:t>
            </a:r>
            <a:r>
              <a:rPr lang="es-ES" sz="2000" dirty="0" smtClean="0"/>
              <a:t>derecho de </a:t>
            </a:r>
            <a:r>
              <a:rPr lang="es-ES" sz="2000" dirty="0" smtClean="0"/>
              <a:t>petición, dentro de esta </a:t>
            </a:r>
            <a:r>
              <a:rPr lang="es-ES" sz="2000" dirty="0" smtClean="0"/>
              <a:t>modalidad, es </a:t>
            </a:r>
            <a:r>
              <a:rPr lang="es-ES" sz="2000" dirty="0" smtClean="0"/>
              <a:t>obtener un concepto sobre </a:t>
            </a:r>
            <a:r>
              <a:rPr lang="es-ES" sz="2000" dirty="0" smtClean="0"/>
              <a:t>las materias </a:t>
            </a:r>
            <a:r>
              <a:rPr lang="es-ES" sz="2000" dirty="0" smtClean="0"/>
              <a:t>que le han sido confiadas </a:t>
            </a:r>
            <a:r>
              <a:rPr lang="es-ES" sz="2000" dirty="0" smtClean="0"/>
              <a:t>a la </a:t>
            </a:r>
            <a:r>
              <a:rPr lang="es-ES" sz="2000" dirty="0" smtClean="0"/>
              <a:t>Entidad.</a:t>
            </a:r>
          </a:p>
          <a:p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789681" y="1166650"/>
            <a:ext cx="43723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7030A0"/>
                </a:solidFill>
              </a:rPr>
              <a:t>SOLICITUDES DE INFORMACIÓN </a:t>
            </a:r>
          </a:p>
          <a:p>
            <a:endParaRPr lang="es-ES" sz="2000" dirty="0" smtClean="0"/>
          </a:p>
          <a:p>
            <a:r>
              <a:rPr lang="es-ES" sz="2000" dirty="0" smtClean="0"/>
              <a:t>El derecho de petición de que trata</a:t>
            </a:r>
          </a:p>
          <a:p>
            <a:r>
              <a:rPr lang="es-ES" sz="2000" dirty="0" smtClean="0"/>
              <a:t>el artículo 23 de la </a:t>
            </a:r>
            <a:r>
              <a:rPr lang="es-ES" sz="2000" dirty="0" smtClean="0"/>
              <a:t>Constitución Política </a:t>
            </a:r>
            <a:r>
              <a:rPr lang="es-ES" sz="2000" dirty="0" smtClean="0"/>
              <a:t>incluye también el </a:t>
            </a:r>
            <a:r>
              <a:rPr lang="es-ES" sz="2000" dirty="0" smtClean="0"/>
              <a:t>de solicitar </a:t>
            </a:r>
            <a:r>
              <a:rPr lang="es-ES" sz="2000" dirty="0" smtClean="0"/>
              <a:t>y obtener acceso a </a:t>
            </a:r>
            <a:r>
              <a:rPr lang="es-ES" sz="2000" dirty="0" smtClean="0"/>
              <a:t>la información </a:t>
            </a:r>
            <a:r>
              <a:rPr lang="es-ES" sz="2000" dirty="0" smtClean="0"/>
              <a:t>sobre la acción de </a:t>
            </a:r>
            <a:r>
              <a:rPr lang="es-ES" sz="2000" dirty="0" smtClean="0"/>
              <a:t>las autoridades </a:t>
            </a:r>
            <a:r>
              <a:rPr lang="es-ES" sz="2000" dirty="0" smtClean="0"/>
              <a:t>y en particular, a que </a:t>
            </a:r>
            <a:r>
              <a:rPr lang="es-ES" sz="2000" dirty="0" smtClean="0"/>
              <a:t>se expida </a:t>
            </a:r>
            <a:r>
              <a:rPr lang="es-ES" sz="2000" dirty="0" smtClean="0"/>
              <a:t>copia de sus documentos </a:t>
            </a:r>
            <a:r>
              <a:rPr lang="es-ES" sz="2000" dirty="0" smtClean="0"/>
              <a:t>en los </a:t>
            </a:r>
            <a:r>
              <a:rPr lang="es-ES" sz="2000" dirty="0" smtClean="0"/>
              <a:t>términos que determine</a:t>
            </a:r>
          </a:p>
          <a:p>
            <a:r>
              <a:rPr lang="es-ES" sz="2000" dirty="0" smtClean="0">
                <a:solidFill>
                  <a:schemeClr val="accent1"/>
                </a:solidFill>
              </a:rPr>
              <a:t>https://</a:t>
            </a:r>
            <a:r>
              <a:rPr lang="es-ES" sz="2000" dirty="0" smtClean="0">
                <a:solidFill>
                  <a:schemeClr val="accent1"/>
                </a:solidFill>
              </a:rPr>
              <a:t>www.indumil.gov.co/wpcontent/uploads/2016/04</a:t>
            </a:r>
            <a:r>
              <a:rPr lang="es-ES" sz="2000" dirty="0" smtClean="0">
                <a:solidFill>
                  <a:schemeClr val="accent1"/>
                </a:solidFill>
              </a:rPr>
              <a:t>/%</a:t>
            </a:r>
            <a:r>
              <a:rPr lang="es-ES" sz="2000" dirty="0" smtClean="0">
                <a:solidFill>
                  <a:schemeClr val="accent1"/>
                </a:solidFill>
              </a:rPr>
              <a:t>C3%8Dndice-de-Informaci%C3%B3n-Reservada-y-Clasificada.pdf</a:t>
            </a:r>
            <a:endParaRPr lang="es-ES" sz="2000" dirty="0" smtClean="0">
              <a:solidFill>
                <a:schemeClr val="accent1"/>
              </a:solidFill>
            </a:endParaRPr>
          </a:p>
          <a:p>
            <a:r>
              <a:rPr lang="es-ES" sz="2000" b="1" dirty="0" smtClean="0"/>
              <a:t>Índice de Información Clasificada y</a:t>
            </a:r>
          </a:p>
          <a:p>
            <a:r>
              <a:rPr lang="es-ES" sz="2000" b="1" dirty="0" smtClean="0"/>
              <a:t>Reservada – Ley 1712 ARTÍCULO 20.</a:t>
            </a:r>
            <a:endParaRPr lang="es-ES" sz="2000" dirty="0"/>
          </a:p>
        </p:txBody>
      </p:sp>
      <p:sp>
        <p:nvSpPr>
          <p:cNvPr id="7" name="6 Flecha derecha"/>
          <p:cNvSpPr/>
          <p:nvPr/>
        </p:nvSpPr>
        <p:spPr>
          <a:xfrm>
            <a:off x="5255173" y="4508939"/>
            <a:ext cx="1387365" cy="69368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460" name="Picture 4" descr="🥇▷【 Buzón linkedin - LinkedIn - Red Social Profesional 】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772" y="2128083"/>
            <a:ext cx="2343809" cy="1608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759" y="294291"/>
            <a:ext cx="47611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7030A0"/>
                </a:solidFill>
              </a:rPr>
              <a:t>SOLICITUD DE COPIAS </a:t>
            </a:r>
          </a:p>
          <a:p>
            <a:endParaRPr lang="es-ES" sz="2000" dirty="0" smtClean="0"/>
          </a:p>
          <a:p>
            <a:r>
              <a:rPr lang="es-ES" sz="2000" dirty="0" smtClean="0"/>
              <a:t>Mecanismo mediante el cual se </a:t>
            </a:r>
            <a:r>
              <a:rPr lang="es-ES" sz="2000" dirty="0" smtClean="0"/>
              <a:t>solicita a </a:t>
            </a:r>
            <a:r>
              <a:rPr lang="es-ES" sz="2000" dirty="0" smtClean="0"/>
              <a:t>la Entidad copia de los </a:t>
            </a:r>
            <a:r>
              <a:rPr lang="es-ES" sz="2000" dirty="0" smtClean="0"/>
              <a:t>documentos que </a:t>
            </a:r>
            <a:r>
              <a:rPr lang="es-ES" sz="2000" dirty="0" smtClean="0"/>
              <a:t>reposan en los archivos. Es </a:t>
            </a:r>
            <a:r>
              <a:rPr lang="es-ES" sz="2000" dirty="0" smtClean="0"/>
              <a:t>de anotar </a:t>
            </a:r>
            <a:r>
              <a:rPr lang="es-ES" sz="2000" dirty="0" smtClean="0"/>
              <a:t>que este derecho de petición </a:t>
            </a:r>
            <a:r>
              <a:rPr lang="es-ES" sz="2000" dirty="0" smtClean="0"/>
              <a:t>es el </a:t>
            </a:r>
            <a:r>
              <a:rPr lang="es-ES" sz="2000" dirty="0" smtClean="0"/>
              <a:t>único que tiene un costo, de </a:t>
            </a:r>
            <a:r>
              <a:rPr lang="es-ES" sz="2000" dirty="0" smtClean="0"/>
              <a:t>acuerdo con </a:t>
            </a:r>
            <a:r>
              <a:rPr lang="es-ES" sz="2000" dirty="0" smtClean="0"/>
              <a:t>la regulación interna establecida </a:t>
            </a:r>
            <a:r>
              <a:rPr lang="es-ES" sz="2000" dirty="0" smtClean="0"/>
              <a:t>por la </a:t>
            </a:r>
            <a:r>
              <a:rPr lang="es-ES" sz="2000" dirty="0" smtClean="0"/>
              <a:t>Entidad.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b="1" u="sng" dirty="0" smtClean="0"/>
          </a:p>
          <a:p>
            <a:r>
              <a:rPr lang="es-ES" sz="2000" b="1" u="sng" dirty="0" smtClean="0"/>
              <a:t>Costos de Reproducción de la Información</a:t>
            </a:r>
          </a:p>
          <a:p>
            <a:r>
              <a:rPr lang="es-ES" sz="2000" b="1" u="sng" dirty="0" smtClean="0"/>
              <a:t>Pública – Resolución N0 192 de 2018 Industria</a:t>
            </a:r>
          </a:p>
          <a:p>
            <a:r>
              <a:rPr lang="es-ES" sz="2000" b="1" u="sng" dirty="0" smtClean="0"/>
              <a:t>Militar</a:t>
            </a:r>
          </a:p>
          <a:p>
            <a:r>
              <a:rPr lang="es-ES" sz="2000" dirty="0" smtClean="0">
                <a:hlinkClick r:id="rId2"/>
              </a:rPr>
              <a:t>https://www.indumil.gov.co/wp-content/uploads/2016/04/RESOLUCI%C3%93N-No.192-DE-2018.pdf</a:t>
            </a:r>
            <a:endParaRPr lang="es-ES" sz="2000" dirty="0" smtClean="0"/>
          </a:p>
          <a:p>
            <a:endParaRPr lang="es-ES" u="sng" dirty="0" smtClean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633544" y="378373"/>
            <a:ext cx="57701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Índice de Información Clasificada y</a:t>
            </a:r>
          </a:p>
          <a:p>
            <a:r>
              <a:rPr lang="es-ES" b="1" dirty="0" smtClean="0"/>
              <a:t>Reservada – Ley 1712 ARTÍCULO 20</a:t>
            </a:r>
            <a:r>
              <a:rPr lang="es-ES" b="1" dirty="0" smtClean="0"/>
              <a:t>.</a:t>
            </a:r>
            <a:endParaRPr lang="es-ES" b="1" dirty="0" smtClean="0"/>
          </a:p>
          <a:p>
            <a:r>
              <a:rPr lang="es-ES" dirty="0" smtClean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www.indumil.gov.co/wpcontent/uploads/2016/04</a:t>
            </a:r>
            <a:r>
              <a:rPr lang="es-ES" dirty="0" smtClean="0">
                <a:hlinkClick r:id="rId3"/>
              </a:rPr>
              <a:t>/%</a:t>
            </a:r>
            <a:r>
              <a:rPr lang="es-ES" dirty="0" smtClean="0">
                <a:hlinkClick r:id="rId3"/>
              </a:rPr>
              <a:t>C3%8Dndice-de-Informaci%C3%B3nReservada-y-Clasificada.pdf</a:t>
            </a:r>
            <a:endParaRPr lang="es-ES" dirty="0" smtClean="0"/>
          </a:p>
          <a:p>
            <a:endParaRPr lang="es-ES" dirty="0" smtClean="0"/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Ley 1712- Artículo 28</a:t>
            </a:r>
            <a:r>
              <a:rPr lang="es-ES" b="1" i="1" dirty="0" smtClean="0">
                <a:solidFill>
                  <a:schemeClr val="accent6">
                    <a:lumMod val="50000"/>
                  </a:schemeClr>
                </a:solidFill>
              </a:rPr>
              <a:t>. Recursos </a:t>
            </a:r>
            <a:r>
              <a:rPr lang="es-ES" b="1" i="1" dirty="0" smtClean="0">
                <a:solidFill>
                  <a:schemeClr val="accent6">
                    <a:lumMod val="50000"/>
                  </a:schemeClr>
                </a:solidFill>
              </a:rPr>
              <a:t>del solicitante. </a:t>
            </a:r>
            <a:r>
              <a:rPr lang="es-ES" i="1" dirty="0" smtClean="0"/>
              <a:t>Cuando </a:t>
            </a:r>
            <a:r>
              <a:rPr lang="es-ES" i="1" dirty="0" smtClean="0"/>
              <a:t>la respuesta a la solicitud </a:t>
            </a:r>
            <a:r>
              <a:rPr lang="es-ES" i="1" dirty="0" smtClean="0"/>
              <a:t>de </a:t>
            </a:r>
            <a:r>
              <a:rPr lang="es-ES" dirty="0" smtClean="0"/>
              <a:t>información </a:t>
            </a:r>
            <a:r>
              <a:rPr lang="es-ES" dirty="0" smtClean="0">
                <a:solidFill>
                  <a:srgbClr val="FF0000"/>
                </a:solidFill>
              </a:rPr>
              <a:t>invoque </a:t>
            </a:r>
            <a:r>
              <a:rPr lang="es-ES" dirty="0" smtClean="0">
                <a:solidFill>
                  <a:srgbClr val="FF0000"/>
                </a:solidFill>
              </a:rPr>
              <a:t>la reserva de seguridad y defensa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nacional o relaciones internacionales</a:t>
            </a:r>
            <a:r>
              <a:rPr lang="es-ES" dirty="0" smtClean="0"/>
              <a:t>, el </a:t>
            </a:r>
            <a:r>
              <a:rPr lang="es-ES" dirty="0" smtClean="0"/>
              <a:t>solicitante podrá</a:t>
            </a:r>
            <a:r>
              <a:rPr lang="es-ES" dirty="0" smtClean="0"/>
              <a:t> </a:t>
            </a:r>
            <a:r>
              <a:rPr lang="es-ES" dirty="0" smtClean="0"/>
              <a:t>acudir </a:t>
            </a:r>
            <a:r>
              <a:rPr lang="es-ES" dirty="0" smtClean="0"/>
              <a:t>al recurso de reposición, el cual deberá</a:t>
            </a:r>
          </a:p>
          <a:p>
            <a:r>
              <a:rPr lang="es-ES" dirty="0" smtClean="0"/>
              <a:t>interponerse por escrito y sustentando en </a:t>
            </a:r>
            <a:r>
              <a:rPr lang="es-ES" dirty="0" smtClean="0"/>
              <a:t>la diligencia de notificación</a:t>
            </a:r>
            <a:r>
              <a:rPr lang="es-ES" dirty="0" smtClean="0"/>
              <a:t>, o dentro de los tres (3) días siguientes </a:t>
            </a:r>
            <a:r>
              <a:rPr lang="es-ES" dirty="0" smtClean="0"/>
              <a:t>a ella</a:t>
            </a:r>
            <a:r>
              <a:rPr lang="es-ES" dirty="0" smtClean="0"/>
              <a:t>.</a:t>
            </a:r>
          </a:p>
          <a:p>
            <a:r>
              <a:rPr lang="es-ES" dirty="0" smtClean="0"/>
              <a:t>Negado este recurso corresponderá al tribunal administrativo </a:t>
            </a:r>
            <a:r>
              <a:rPr lang="es-ES" dirty="0" smtClean="0"/>
              <a:t>con jurisdicción </a:t>
            </a:r>
            <a:r>
              <a:rPr lang="es-ES" dirty="0" smtClean="0"/>
              <a:t>en el lugar donde se encuentren los documentos, si </a:t>
            </a:r>
            <a:r>
              <a:rPr lang="es-ES" dirty="0" smtClean="0"/>
              <a:t>se trata </a:t>
            </a:r>
            <a:r>
              <a:rPr lang="es-ES" dirty="0" smtClean="0"/>
              <a:t>de autoridades nacionales, departamentales o del </a:t>
            </a:r>
            <a:r>
              <a:rPr lang="es-ES" dirty="0" smtClean="0"/>
              <a:t>Distrito Capital </a:t>
            </a:r>
            <a:r>
              <a:rPr lang="es-ES" dirty="0" smtClean="0"/>
              <a:t>de Bogotá, o al juez administrativo si se trata </a:t>
            </a:r>
            <a:r>
              <a:rPr lang="es-ES" dirty="0" smtClean="0"/>
              <a:t>de autoridades </a:t>
            </a:r>
            <a:r>
              <a:rPr lang="es-ES" dirty="0" smtClean="0"/>
              <a:t>distritales y municipales, </a:t>
            </a:r>
            <a:r>
              <a:rPr lang="es-ES" dirty="0" smtClean="0">
                <a:solidFill>
                  <a:srgbClr val="FF0000"/>
                </a:solidFill>
              </a:rPr>
              <a:t>decidir en única instancia </a:t>
            </a:r>
            <a:r>
              <a:rPr lang="es-ES" dirty="0" smtClean="0">
                <a:solidFill>
                  <a:srgbClr val="FF0000"/>
                </a:solidFill>
              </a:rPr>
              <a:t>si se </a:t>
            </a:r>
            <a:r>
              <a:rPr lang="es-ES" dirty="0" smtClean="0">
                <a:solidFill>
                  <a:srgbClr val="FF0000"/>
                </a:solidFill>
              </a:rPr>
              <a:t>niega o se acepta, total o parcialmente, la petición formulada.</a:t>
            </a:r>
          </a:p>
        </p:txBody>
      </p:sp>
      <p:sp>
        <p:nvSpPr>
          <p:cNvPr id="7" name="6 Flecha abajo"/>
          <p:cNvSpPr/>
          <p:nvPr/>
        </p:nvSpPr>
        <p:spPr>
          <a:xfrm rot="16200000">
            <a:off x="4916220" y="2714297"/>
            <a:ext cx="604345" cy="74623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 rot="16200000">
            <a:off x="4871547" y="1161393"/>
            <a:ext cx="630620" cy="6831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2065285" y="3000705"/>
            <a:ext cx="614854" cy="6831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352" y="210207"/>
            <a:ext cx="1078361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latin typeface="Arial Black" panose="020B0A04020102020204" pitchFamily="34" charset="0"/>
              </a:rPr>
              <a:t>TERMINOS PARA DAR RESPUESTAS OPORTUNAS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41739" y="819809"/>
            <a:ext cx="38467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Artículo </a:t>
            </a:r>
            <a:r>
              <a:rPr lang="es-ES" sz="2000" b="1" u="sng" dirty="0" smtClean="0">
                <a:solidFill>
                  <a:schemeClr val="accent1"/>
                </a:solidFill>
              </a:rPr>
              <a:t>14</a:t>
            </a:r>
            <a:r>
              <a:rPr lang="es-ES" sz="2000" dirty="0" smtClean="0"/>
              <a:t>. Ley 1755</a:t>
            </a:r>
          </a:p>
          <a:p>
            <a:r>
              <a:rPr lang="es-ES" sz="2000" dirty="0" smtClean="0"/>
              <a:t>de 2015 “</a:t>
            </a:r>
            <a:r>
              <a:rPr lang="es-ES" sz="2000" i="1" dirty="0" smtClean="0"/>
              <a:t>Términos para</a:t>
            </a:r>
          </a:p>
          <a:p>
            <a:r>
              <a:rPr lang="es-ES" sz="2000" i="1" dirty="0" smtClean="0"/>
              <a:t>resolver las distintas</a:t>
            </a:r>
          </a:p>
          <a:p>
            <a:r>
              <a:rPr lang="es-ES" sz="2000" i="1" dirty="0" smtClean="0"/>
              <a:t>modalidades de</a:t>
            </a:r>
          </a:p>
          <a:p>
            <a:r>
              <a:rPr lang="es-ES" sz="2000" i="1" dirty="0" smtClean="0"/>
              <a:t>peticiones”</a:t>
            </a:r>
          </a:p>
          <a:p>
            <a:endParaRPr lang="es-ES" sz="2000" i="1" dirty="0" smtClean="0"/>
          </a:p>
          <a:p>
            <a:r>
              <a:rPr lang="es-ES" sz="2000" i="1" dirty="0" smtClean="0"/>
              <a:t>Modificada por Decreto  491 del 2020 , “el cual amplia los términos para atender las distintas modalidades de peticiones durante la vigencia de la Emergencia sanitaria”.</a:t>
            </a:r>
          </a:p>
          <a:p>
            <a:r>
              <a:rPr lang="es-ES" sz="1600" i="1" dirty="0" smtClean="0"/>
              <a:t>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424856" y="899685"/>
          <a:ext cx="5475889" cy="542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50"/>
                <a:gridCol w="1065950"/>
                <a:gridCol w="2157689"/>
              </a:tblGrid>
              <a:tr h="454146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Categoría</a:t>
                      </a:r>
                      <a:r>
                        <a:rPr lang="es-ES" sz="1000" baseline="0" dirty="0" smtClean="0"/>
                        <a:t> Documental 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Términos ley 1755</a:t>
                      </a:r>
                      <a:r>
                        <a:rPr lang="es-ES" sz="1000" baseline="0" dirty="0" smtClean="0"/>
                        <a:t> del 2015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Términos</a:t>
                      </a:r>
                      <a:r>
                        <a:rPr lang="es-ES" sz="1000" baseline="0" dirty="0" smtClean="0"/>
                        <a:t> de respuesta en días hábiles –Ajuste según decreto 491 de 2020</a:t>
                      </a:r>
                      <a:endParaRPr lang="es-ES" sz="1000" dirty="0"/>
                    </a:p>
                  </a:txBody>
                  <a:tcPr/>
                </a:tc>
              </a:tr>
              <a:tr h="454146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CONSULTAS DE INFORMACIÓN </a:t>
                      </a:r>
                    </a:p>
                    <a:p>
                      <a:r>
                        <a:rPr lang="es-ES" sz="1000" dirty="0" smtClean="0"/>
                        <a:t>(Trazabilidades, Conceptos Técnicos )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30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35</a:t>
                      </a:r>
                      <a:endParaRPr lang="es-ES" sz="1000" dirty="0"/>
                    </a:p>
                  </a:txBody>
                  <a:tcPr/>
                </a:tc>
              </a:tr>
              <a:tr h="201843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Denuncia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15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30</a:t>
                      </a:r>
                      <a:endParaRPr lang="es-ES" sz="1000" dirty="0"/>
                    </a:p>
                  </a:txBody>
                  <a:tcPr/>
                </a:tc>
              </a:tr>
              <a:tr h="958753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TRASLADO A UN FUNCIONARIO O ENTIDAD COMPETENTE </a:t>
                      </a:r>
                    </a:p>
                    <a:p>
                      <a:r>
                        <a:rPr lang="es-ES" sz="1000" dirty="0" smtClean="0"/>
                        <a:t>DEPARTAMENTO CONTROL COMERCIO DE ARMAS (DCCA) CGFM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(Información permisos de porte, tenencia, salvoconductos, sesión de armas etc.)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5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5</a:t>
                      </a:r>
                      <a:endParaRPr lang="es-ES" sz="1000" dirty="0"/>
                    </a:p>
                  </a:txBody>
                  <a:tcPr/>
                </a:tc>
              </a:tr>
              <a:tr h="580298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SOLICITUDES DE DOCUMENTOS O DE INFORMACIÓN,</a:t>
                      </a:r>
                      <a:r>
                        <a:rPr lang="es-ES" sz="1000" baseline="0" dirty="0" smtClean="0"/>
                        <a:t> (</a:t>
                      </a:r>
                      <a:r>
                        <a:rPr lang="es-ES" sz="1000" dirty="0" smtClean="0"/>
                        <a:t>Fichas técnicas, información laboral, información contractual).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10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20</a:t>
                      </a:r>
                      <a:endParaRPr lang="es-ES" sz="1000" dirty="0"/>
                    </a:p>
                  </a:txBody>
                  <a:tcPr/>
                </a:tc>
              </a:tr>
              <a:tr h="706449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PETICIONES DE INTERÉS GENERAL </a:t>
                      </a:r>
                    </a:p>
                    <a:p>
                      <a:r>
                        <a:rPr lang="es-ES" sz="1000" dirty="0" smtClean="0"/>
                        <a:t>(Información laboral ,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Nomina, etc., entregas de Material, Información general, copias valor uso).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15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30</a:t>
                      </a:r>
                      <a:endParaRPr lang="es-ES" sz="1000" dirty="0"/>
                    </a:p>
                  </a:txBody>
                  <a:tcPr/>
                </a:tc>
              </a:tr>
              <a:tr h="201843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Quejas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15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30</a:t>
                      </a:r>
                      <a:endParaRPr lang="es-ES" sz="1000" dirty="0"/>
                    </a:p>
                  </a:txBody>
                  <a:tcPr/>
                </a:tc>
              </a:tr>
              <a:tr h="201843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Reclamos 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15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30</a:t>
                      </a:r>
                      <a:endParaRPr lang="es-ES" sz="1000" dirty="0"/>
                    </a:p>
                  </a:txBody>
                  <a:tcPr/>
                </a:tc>
              </a:tr>
              <a:tr h="201843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Solicitud de copias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10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20</a:t>
                      </a:r>
                      <a:endParaRPr lang="es-ES" sz="1000" dirty="0"/>
                    </a:p>
                  </a:txBody>
                  <a:tcPr/>
                </a:tc>
              </a:tr>
              <a:tr h="201843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Sugerencias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15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30</a:t>
                      </a:r>
                    </a:p>
                  </a:txBody>
                  <a:tcPr/>
                </a:tc>
              </a:tr>
              <a:tr h="201843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Felicitaciones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15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30</a:t>
                      </a:r>
                      <a:endParaRPr lang="es-ES" sz="1000" dirty="0"/>
                    </a:p>
                  </a:txBody>
                  <a:tcPr/>
                </a:tc>
              </a:tr>
              <a:tr h="454146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SOLICITUDES BONOS PENSIONALES - TERMINOS EN CUMPLIMIENTO A LA LEY 797 DE 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61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61</a:t>
                      </a:r>
                      <a:endParaRPr lang="es-E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30924" y="5349766"/>
            <a:ext cx="34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99697" y="4729656"/>
            <a:ext cx="3899338" cy="1608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 smtClean="0">
              <a:solidFill>
                <a:schemeClr val="tx1"/>
              </a:solidFill>
            </a:endParaRPr>
          </a:p>
          <a:p>
            <a:r>
              <a:rPr lang="es-ES" sz="1600" dirty="0" smtClean="0">
                <a:solidFill>
                  <a:srgbClr val="FF0000"/>
                </a:solidFill>
              </a:rPr>
              <a:t>Nota: </a:t>
            </a:r>
            <a:r>
              <a:rPr lang="es-ES" sz="1600" dirty="0" smtClean="0">
                <a:solidFill>
                  <a:schemeClr val="tx1"/>
                </a:solidFill>
              </a:rPr>
              <a:t>Los términos cuentan en días hábiles a partir del día hábil siguiente a la fecha de recepción de los derechos de petición, quejas, reclamos y solicitudes en la Industria Militar , por cualquiera que sea</a:t>
            </a:r>
          </a:p>
          <a:p>
            <a:r>
              <a:rPr lang="es-ES" sz="1600" dirty="0" smtClean="0">
                <a:solidFill>
                  <a:schemeClr val="tx1"/>
                </a:solidFill>
              </a:rPr>
              <a:t>el medio por el cual ingresó.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29" y="231228"/>
            <a:ext cx="11816157" cy="63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708</TotalTime>
  <Words>785</Words>
  <Application>Microsoft Office PowerPoint</Application>
  <PresentationFormat>Personalizado</PresentationFormat>
  <Paragraphs>114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LLAMUS</cp:lastModifiedBy>
  <cp:revision>71</cp:revision>
  <dcterms:created xsi:type="dcterms:W3CDTF">2021-07-07T17:06:09Z</dcterms:created>
  <dcterms:modified xsi:type="dcterms:W3CDTF">2021-08-25T12:34:20Z</dcterms:modified>
</cp:coreProperties>
</file>