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ndumil.gov.co" TargetMode="External"/><Relationship Id="rId2" Type="http://schemas.openxmlformats.org/officeDocument/2006/relationships/hyperlink" Target="mailto:indumil@indumil.gov.co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0207" y="1093077"/>
            <a:ext cx="551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SECRETARIA GENERAL – ÁREA DE ATENCIÓN Y PARTICIPACIÓN CIUDADANA 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0207" y="2711668"/>
            <a:ext cx="630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INFORME PARA LA COORDINACIÓN Y ARTICULACIÓN DE LA ATENCIÓN Y EL SERVICIO AL CIUDADANO EN EL SECTOR DEFENSA </a:t>
            </a:r>
            <a:endParaRPr lang="es-CO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37602" y="2646604"/>
            <a:ext cx="6295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De conformidad con lo previsto en el Artículo 21 del código procedimiento Administrativo y de lo contencioso Administrativo, </a:t>
            </a:r>
            <a:r>
              <a:rPr lang="es-CO" i="1" dirty="0"/>
              <a:t>Ley 1755 de 2015</a:t>
            </a:r>
            <a:r>
              <a:rPr lang="es-CO" dirty="0"/>
              <a:t> modificado por el </a:t>
            </a:r>
            <a:r>
              <a:rPr lang="es-CO" i="1" dirty="0"/>
              <a:t>Decreto 491 de 2020</a:t>
            </a:r>
            <a:r>
              <a:rPr lang="es-CO" dirty="0"/>
              <a:t> y la </a:t>
            </a:r>
            <a:r>
              <a:rPr lang="es-CO" i="1" dirty="0"/>
              <a:t>Directiva 42222 del 27 de mayo de 2016</a:t>
            </a:r>
            <a:r>
              <a:rPr lang="es-CO" dirty="0"/>
              <a:t> emitida por el Ministerio de Defensa Nacional y demás normas concordantes, la Secretaria General - Área de Atención y participación Ciudadana </a:t>
            </a:r>
            <a:r>
              <a:rPr lang="es-CO" dirty="0" smtClean="0"/>
              <a:t>debe realizar informe </a:t>
            </a:r>
            <a:r>
              <a:rPr lang="es-CO" dirty="0"/>
              <a:t>correspondiente a la gestión de </a:t>
            </a:r>
            <a:r>
              <a:rPr lang="es-CO" dirty="0" smtClean="0"/>
              <a:t>PQRSDF.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80" y="279420"/>
            <a:ext cx="3181350" cy="1438275"/>
          </a:xfrm>
          <a:prstGeom prst="rect">
            <a:avLst/>
          </a:prstGeom>
        </p:spPr>
      </p:pic>
      <p:pic>
        <p:nvPicPr>
          <p:cNvPr id="1026" name="Picture 2" descr="Participacion Ciudadana - Banco de fotos e imágenes de stock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149084"/>
            <a:ext cx="5133703" cy="3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0818" y="254691"/>
            <a:ext cx="77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TIENE COMO FINALIDAD </a:t>
            </a:r>
            <a:endParaRPr lang="es-CO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56105" y="1326504"/>
            <a:ext cx="6159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Realizar seguimiento y control de las respuestas proyectadas a las Peticiones, Quejas, Reclamos, Sugerencias y Denuncias interpuestas por las partes interesadas (Ciudadano), de acuerdo a los términos establecidos por Ley.</a:t>
            </a:r>
          </a:p>
          <a:p>
            <a:endParaRPr lang="es-CO" dirty="0"/>
          </a:p>
        </p:txBody>
      </p:sp>
      <p:sp>
        <p:nvSpPr>
          <p:cNvPr id="11" name="Flecha derecha 10"/>
          <p:cNvSpPr/>
          <p:nvPr/>
        </p:nvSpPr>
        <p:spPr>
          <a:xfrm>
            <a:off x="3073597" y="1413127"/>
            <a:ext cx="1187668" cy="927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/>
              <a:t>1</a:t>
            </a:r>
            <a:endParaRPr lang="es-CO" sz="2500" b="1" dirty="0"/>
          </a:p>
        </p:txBody>
      </p:sp>
      <p:sp>
        <p:nvSpPr>
          <p:cNvPr id="12" name="Flecha derecha 11"/>
          <p:cNvSpPr/>
          <p:nvPr/>
        </p:nvSpPr>
        <p:spPr>
          <a:xfrm>
            <a:off x="3073597" y="2924455"/>
            <a:ext cx="1187668" cy="927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/>
              <a:t>2</a:t>
            </a:r>
            <a:endParaRPr lang="es-CO" sz="2500" b="1" dirty="0"/>
          </a:p>
        </p:txBody>
      </p:sp>
      <p:sp>
        <p:nvSpPr>
          <p:cNvPr id="13" name="Flecha derecha 12"/>
          <p:cNvSpPr/>
          <p:nvPr/>
        </p:nvSpPr>
        <p:spPr>
          <a:xfrm>
            <a:off x="3073597" y="4623068"/>
            <a:ext cx="1187668" cy="86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 smtClean="0"/>
              <a:t>3</a:t>
            </a:r>
            <a:endParaRPr lang="es-CO" sz="25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56105" y="3068651"/>
            <a:ext cx="5885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Publicar en el sitio web, los informes trimestrales presentados en el numeral 4.2 en la sección, Transparencia y Acceso a la Información Pública / Informes Públicos.</a:t>
            </a:r>
          </a:p>
          <a:p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356105" y="4393950"/>
            <a:ext cx="6064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Reportar trimestralmente al Ministerio de Defensa Nacional la gestión  realizada respecto a las </a:t>
            </a:r>
            <a:r>
              <a:rPr lang="es-CO" dirty="0" smtClean="0"/>
              <a:t>PQRSDF</a:t>
            </a:r>
            <a:r>
              <a:rPr lang="es-CO" i="1" dirty="0"/>
              <a:t> </a:t>
            </a:r>
            <a:r>
              <a:rPr lang="es-CO" i="1" dirty="0" smtClean="0"/>
              <a:t>, </a:t>
            </a:r>
            <a:r>
              <a:rPr lang="es-CO" dirty="0" smtClean="0"/>
              <a:t>en </a:t>
            </a:r>
            <a:r>
              <a:rPr lang="es-CO" dirty="0"/>
              <a:t>cumplimiento a la </a:t>
            </a:r>
            <a:r>
              <a:rPr lang="es-CO" i="1" dirty="0"/>
              <a:t>Directiva 42222 del 27 de mayo de 2016</a:t>
            </a:r>
            <a:r>
              <a:rPr lang="es-CO" dirty="0"/>
              <a:t> emitida por el Ministerio de Defensa Nacional y con relación a las peticiones presentadas por los ciudadanos y demás grupos de interés ante la Industria Militar.</a:t>
            </a:r>
          </a:p>
          <a:p>
            <a:endParaRPr lang="es-CO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1" y="2505272"/>
            <a:ext cx="2783026" cy="194066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0643" y="1753495"/>
            <a:ext cx="804790" cy="937731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2367734" y="2548303"/>
            <a:ext cx="150607" cy="98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355018">
            <a:off x="145570" y="4500545"/>
            <a:ext cx="804790" cy="851305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648304" y="4524989"/>
            <a:ext cx="150607" cy="98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7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43952" y="236668"/>
            <a:ext cx="761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 Black" panose="020B0A04020102020204" pitchFamily="34" charset="0"/>
                <a:cs typeface="72 Black" panose="020B0A04030603020204" pitchFamily="34" charset="0"/>
              </a:rPr>
              <a:t>¿ DONDE SE PUEDE VISUALIZAR?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41294" y="1019304"/>
            <a:ext cx="982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</a:t>
            </a:r>
            <a:r>
              <a:rPr lang="es-ES" dirty="0"/>
              <a:t>informe </a:t>
            </a:r>
            <a:r>
              <a:rPr lang="es-ES" dirty="0" smtClean="0"/>
              <a:t>trimestral para la coordinación y articulación de la atención y servicio al ciudadano en el sector defensa , lo puede encontrar en la pagina web de la Industria Militar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1" y="2052883"/>
            <a:ext cx="7837730" cy="4369380"/>
          </a:xfrm>
          <a:prstGeom prst="rect">
            <a:avLst/>
          </a:prstGeom>
          <a:ln cmpd="sng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8563086" y="3279268"/>
            <a:ext cx="34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Una vez ingrese a la pagina de clic en el botón transparencia. </a:t>
            </a:r>
            <a:endParaRPr lang="es-CO" dirty="0"/>
          </a:p>
        </p:txBody>
      </p:sp>
      <p:sp>
        <p:nvSpPr>
          <p:cNvPr id="7" name="Elipse 6"/>
          <p:cNvSpPr/>
          <p:nvPr/>
        </p:nvSpPr>
        <p:spPr>
          <a:xfrm>
            <a:off x="3991088" y="2624866"/>
            <a:ext cx="925158" cy="419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8294145" y="3279268"/>
            <a:ext cx="268941" cy="2904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1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2159" y="782852"/>
            <a:ext cx="650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Del botón transparencia , saldrá una lista desplegable por favor de clic sobre </a:t>
            </a:r>
            <a:r>
              <a:rPr lang="es-ES" b="1" dirty="0" smtClean="0"/>
              <a:t>informes públicos.</a:t>
            </a:r>
            <a:endParaRPr lang="es-CO" b="1" dirty="0"/>
          </a:p>
        </p:txBody>
      </p:sp>
      <p:sp>
        <p:nvSpPr>
          <p:cNvPr id="7" name="Elipse 6"/>
          <p:cNvSpPr/>
          <p:nvPr/>
        </p:nvSpPr>
        <p:spPr>
          <a:xfrm>
            <a:off x="2622499" y="817095"/>
            <a:ext cx="365760" cy="3526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2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67" y="1740054"/>
            <a:ext cx="10155457" cy="4121269"/>
          </a:xfrm>
          <a:prstGeom prst="rect">
            <a:avLst/>
          </a:prstGeom>
          <a:ln cmpd="sng">
            <a:solidFill>
              <a:schemeClr val="accent2"/>
            </a:solidFill>
          </a:ln>
        </p:spPr>
      </p:pic>
      <p:sp>
        <p:nvSpPr>
          <p:cNvPr id="11" name="Elipse 10"/>
          <p:cNvSpPr/>
          <p:nvPr/>
        </p:nvSpPr>
        <p:spPr>
          <a:xfrm>
            <a:off x="4834759" y="4046483"/>
            <a:ext cx="1397875" cy="3258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62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4" y="824616"/>
            <a:ext cx="8307024" cy="45683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80068" y="2155371"/>
            <a:ext cx="4963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 Una vez se encuentre en dicho botón ,diríjase a la parte inferior allí encontrara el siguiente apartado el cual corresponde a las diferentes publicaciones que se han realizado referente a los informes trimestrales PQRSDF.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Nota de clic sobre el informe que desee consultar.</a:t>
            </a:r>
          </a:p>
        </p:txBody>
      </p:sp>
      <p:sp>
        <p:nvSpPr>
          <p:cNvPr id="4" name="Elipse 3"/>
          <p:cNvSpPr/>
          <p:nvPr/>
        </p:nvSpPr>
        <p:spPr>
          <a:xfrm>
            <a:off x="7190627" y="1685108"/>
            <a:ext cx="365760" cy="3657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3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9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9692" y="233536"/>
            <a:ext cx="7445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latin typeface="Arial Black" panose="020B0A04020102020204" pitchFamily="34" charset="0"/>
              </a:rPr>
              <a:t>PARA RECORDAR </a:t>
            </a:r>
            <a:endParaRPr lang="es-CO" sz="2500" dirty="0"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3476" y="1103586"/>
            <a:ext cx="8261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/>
              <a:t>Ley 1755 de 2015 - Artículo 31</a:t>
            </a:r>
            <a:r>
              <a:rPr lang="es-ES" dirty="0"/>
              <a:t>. </a:t>
            </a:r>
            <a:r>
              <a:rPr lang="es-ES" i="1" dirty="0"/>
              <a:t>“</a:t>
            </a:r>
            <a:r>
              <a:rPr lang="es-ES" b="1" i="1" dirty="0"/>
              <a:t>Falta disciplinaria. </a:t>
            </a:r>
            <a:r>
              <a:rPr lang="es-ES" i="1" dirty="0" smtClean="0"/>
              <a:t>La falta </a:t>
            </a:r>
            <a:r>
              <a:rPr lang="es-ES" i="1" dirty="0"/>
              <a:t>de atención a las peticiones y a los términos para resolver, la contravención a las prohibiciones y el desconocimiento de los derechos de las personas de que trata esta Parte Primera del Código, constituirán falta para el servidor público y darán lugar a las sanciones correspondientes de acuerdo con el régimen disciplinario”. </a:t>
            </a:r>
            <a:r>
              <a:rPr lang="es-ES" dirty="0"/>
              <a:t>	</a:t>
            </a:r>
          </a:p>
          <a:p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352847" y="4046041"/>
            <a:ext cx="1114096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/>
              <a:t>Tenga en cuenta que :</a:t>
            </a:r>
          </a:p>
          <a:p>
            <a:endParaRPr lang="es-ES" dirty="0"/>
          </a:p>
          <a:p>
            <a:r>
              <a:rPr lang="es-ES" i="1" dirty="0"/>
              <a:t>A la hora de realizar el cargue de la respuesta en el gestor documental </a:t>
            </a:r>
            <a:r>
              <a:rPr lang="es-ES" i="1" dirty="0" smtClean="0"/>
              <a:t>debe tener </a:t>
            </a:r>
            <a:r>
              <a:rPr lang="es-ES" i="1" dirty="0"/>
              <a:t>en cuenta el </a:t>
            </a:r>
            <a:r>
              <a:rPr lang="es-ES" b="1" i="1" dirty="0"/>
              <a:t>PROCEDIMIENTO PARA LA ATENCIÓN A REQUERIMIENTOS DE PQRSDF  IM OC SGE PR 001</a:t>
            </a:r>
            <a:r>
              <a:rPr lang="es-ES" i="1" dirty="0"/>
              <a:t>  - </a:t>
            </a:r>
            <a:r>
              <a:rPr lang="es-ES" b="1" i="1" dirty="0"/>
              <a:t>numeral 4.1.4.1. CARGUE DE RESPUESTAS EN EL GESTOR DOCUMENTAL E-SYNERGY </a:t>
            </a:r>
            <a:r>
              <a:rPr lang="es-ES" i="1" dirty="0"/>
              <a:t>el cual se encuentra publicado en la página web de la Industria Militar.</a:t>
            </a:r>
            <a:endParaRPr lang="es-CO" dirty="0"/>
          </a:p>
          <a:p>
            <a:r>
              <a:rPr lang="es-CO" b="1" i="1" dirty="0"/>
              <a:t> </a:t>
            </a:r>
            <a:endParaRPr lang="es-CO" dirty="0"/>
          </a:p>
          <a:p>
            <a:endParaRPr lang="es-ES" dirty="0" smtClean="0"/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49" y="2455774"/>
            <a:ext cx="4810986" cy="19333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3803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8628" y="129907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s-ES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de Atención, participación y orientación Ciudadana.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Secretaria General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 Militar de Colombia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Administrativo Nacional - CAN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44 No. 54-11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Bogotá - Colombia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PBX: 2207800 Ext. 1126 / 9 / 018000912986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s-CO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indumil@indumil.gov.co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O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notificacionesjudiciales@indumil.gov.co</a:t>
            </a:r>
            <a:endParaRPr lang="es-C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1F497D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02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753</TotalTime>
  <Words>355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72 Black</vt:lpstr>
      <vt:lpstr>Arial</vt:lpstr>
      <vt:lpstr>Arial Black</vt:lpstr>
      <vt:lpstr>Arial Narrow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Laura Yesenia Lamus González</cp:lastModifiedBy>
  <cp:revision>32</cp:revision>
  <dcterms:created xsi:type="dcterms:W3CDTF">2021-07-07T17:06:09Z</dcterms:created>
  <dcterms:modified xsi:type="dcterms:W3CDTF">2022-05-17T15:20:49Z</dcterms:modified>
</cp:coreProperties>
</file>